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99" r:id="rId2"/>
    <p:sldId id="301" r:id="rId3"/>
    <p:sldId id="302" r:id="rId4"/>
    <p:sldId id="303" r:id="rId5"/>
    <p:sldId id="304" r:id="rId6"/>
    <p:sldId id="319" r:id="rId7"/>
    <p:sldId id="306" r:id="rId8"/>
    <p:sldId id="307" r:id="rId9"/>
    <p:sldId id="308" r:id="rId10"/>
    <p:sldId id="309" r:id="rId11"/>
    <p:sldId id="310" r:id="rId12"/>
    <p:sldId id="321" r:id="rId13"/>
    <p:sldId id="312" r:id="rId14"/>
    <p:sldId id="313" r:id="rId15"/>
    <p:sldId id="258" r:id="rId16"/>
    <p:sldId id="324" r:id="rId17"/>
    <p:sldId id="289" r:id="rId18"/>
    <p:sldId id="263" r:id="rId19"/>
    <p:sldId id="264" r:id="rId20"/>
    <p:sldId id="294" r:id="rId21"/>
    <p:sldId id="265" r:id="rId22"/>
    <p:sldId id="266" r:id="rId23"/>
    <p:sldId id="298" r:id="rId24"/>
    <p:sldId id="297" r:id="rId2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41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>
            <a:extLst>
              <a:ext uri="{FF2B5EF4-FFF2-40B4-BE49-F238E27FC236}">
                <a16:creationId xmlns:a16="http://schemas.microsoft.com/office/drawing/2014/main" id="{CBF34980-18B1-195F-76E0-728FE5B831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>
            <a:extLst>
              <a:ext uri="{FF2B5EF4-FFF2-40B4-BE49-F238E27FC236}">
                <a16:creationId xmlns:a16="http://schemas.microsoft.com/office/drawing/2014/main" id="{F3A9DBA7-89D8-355E-2317-A7ED6520D97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>
            <a:extLst>
              <a:ext uri="{FF2B5EF4-FFF2-40B4-BE49-F238E27FC236}">
                <a16:creationId xmlns:a16="http://schemas.microsoft.com/office/drawing/2014/main" id="{072F942F-B89B-82B4-1B57-F413750D0E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123" name="Google Shape;52;g7e471ed578_0_0:notes">
            <a:extLst>
              <a:ext uri="{FF2B5EF4-FFF2-40B4-BE49-F238E27FC236}">
                <a16:creationId xmlns:a16="http://schemas.microsoft.com/office/drawing/2014/main" id="{A42E19AD-4612-0611-9F78-A5DBD85FF1D5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11;g7f57fa183f_1_32:notes">
            <a:extLst>
              <a:ext uri="{FF2B5EF4-FFF2-40B4-BE49-F238E27FC236}">
                <a16:creationId xmlns:a16="http://schemas.microsoft.com/office/drawing/2014/main" id="{779E8000-DCF1-2DF5-EF78-A9DB0BCA735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25603" name="Google Shape;112;g7f57fa183f_1_32:notes">
            <a:extLst>
              <a:ext uri="{FF2B5EF4-FFF2-40B4-BE49-F238E27FC236}">
                <a16:creationId xmlns:a16="http://schemas.microsoft.com/office/drawing/2014/main" id="{9BC90C72-62EF-751C-62E0-24F385ACB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117;g7f57fa183f_1_42:notes">
            <a:extLst>
              <a:ext uri="{FF2B5EF4-FFF2-40B4-BE49-F238E27FC236}">
                <a16:creationId xmlns:a16="http://schemas.microsoft.com/office/drawing/2014/main" id="{FEB6E3EF-ACDE-3A04-483D-A0041FC464B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27651" name="Google Shape;118;g7f57fa183f_1_42:notes">
            <a:extLst>
              <a:ext uri="{FF2B5EF4-FFF2-40B4-BE49-F238E27FC236}">
                <a16:creationId xmlns:a16="http://schemas.microsoft.com/office/drawing/2014/main" id="{02B7061E-17EF-7A1E-DF3C-EBB1E019E5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30;g7f57fa183f_1_65:notes">
            <a:extLst>
              <a:ext uri="{FF2B5EF4-FFF2-40B4-BE49-F238E27FC236}">
                <a16:creationId xmlns:a16="http://schemas.microsoft.com/office/drawing/2014/main" id="{20EEB4AC-12EE-3CE3-DD26-1EA28695F42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30723" name="Google Shape;131;g7f57fa183f_1_65:notes">
            <a:extLst>
              <a:ext uri="{FF2B5EF4-FFF2-40B4-BE49-F238E27FC236}">
                <a16:creationId xmlns:a16="http://schemas.microsoft.com/office/drawing/2014/main" id="{C4C8C56F-02C4-F28D-7633-C150EDD2F4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36;g7f57fa183f_1_72:notes">
            <a:extLst>
              <a:ext uri="{FF2B5EF4-FFF2-40B4-BE49-F238E27FC236}">
                <a16:creationId xmlns:a16="http://schemas.microsoft.com/office/drawing/2014/main" id="{7D46E400-1554-CE68-49FB-00AECE47F44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32771" name="Google Shape;137;g7f57fa183f_1_72:notes">
            <a:extLst>
              <a:ext uri="{FF2B5EF4-FFF2-40B4-BE49-F238E27FC236}">
                <a16:creationId xmlns:a16="http://schemas.microsoft.com/office/drawing/2014/main" id="{B8D11B14-6236-0ADB-CD9B-C4FF410DE6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64;g7f7c92ad8e_1_18:notes">
            <a:extLst>
              <a:ext uri="{FF2B5EF4-FFF2-40B4-BE49-F238E27FC236}">
                <a16:creationId xmlns:a16="http://schemas.microsoft.com/office/drawing/2014/main" id="{93319CD5-156F-057E-0A7B-8584AA375F4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4819" name="Google Shape;65;g7f7c92ad8e_1_18:notes">
            <a:extLst>
              <a:ext uri="{FF2B5EF4-FFF2-40B4-BE49-F238E27FC236}">
                <a16:creationId xmlns:a16="http://schemas.microsoft.com/office/drawing/2014/main" id="{F5274FB5-C41C-0D68-B5F6-42D9AA5A1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03;g7f7a1173a0_0_8:notes">
            <a:extLst>
              <a:ext uri="{FF2B5EF4-FFF2-40B4-BE49-F238E27FC236}">
                <a16:creationId xmlns:a16="http://schemas.microsoft.com/office/drawing/2014/main" id="{D9F0A8D5-7287-42DF-3702-AE95CD8968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9155" name="Google Shape;104;g7f7a1173a0_0_8:notes">
            <a:extLst>
              <a:ext uri="{FF2B5EF4-FFF2-40B4-BE49-F238E27FC236}">
                <a16:creationId xmlns:a16="http://schemas.microsoft.com/office/drawing/2014/main" id="{E2A4FE5D-9CD0-C473-5C91-415D684AF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10;g7f7a1173a0_0_18:notes">
            <a:extLst>
              <a:ext uri="{FF2B5EF4-FFF2-40B4-BE49-F238E27FC236}">
                <a16:creationId xmlns:a16="http://schemas.microsoft.com/office/drawing/2014/main" id="{FF35798A-EAA5-DADE-F48F-F1F71ED77DC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03" name="Google Shape;111;g7f7a1173a0_0_18:notes">
            <a:extLst>
              <a:ext uri="{FF2B5EF4-FFF2-40B4-BE49-F238E27FC236}">
                <a16:creationId xmlns:a16="http://schemas.microsoft.com/office/drawing/2014/main" id="{32B33084-5F18-AD04-0913-FC19177CFE59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116;g7f7a1173a0_0_26:notes">
            <a:extLst>
              <a:ext uri="{FF2B5EF4-FFF2-40B4-BE49-F238E27FC236}">
                <a16:creationId xmlns:a16="http://schemas.microsoft.com/office/drawing/2014/main" id="{5CD0B6B2-225D-CB4C-704A-A83B48AA32F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4275" name="Google Shape;117;g7f7a1173a0_0_26:notes">
            <a:extLst>
              <a:ext uri="{FF2B5EF4-FFF2-40B4-BE49-F238E27FC236}">
                <a16:creationId xmlns:a16="http://schemas.microsoft.com/office/drawing/2014/main" id="{27E2640A-B9C8-640B-3FBF-ED7F54712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122;g7f7a1173a0_0_32:notes">
            <a:extLst>
              <a:ext uri="{FF2B5EF4-FFF2-40B4-BE49-F238E27FC236}">
                <a16:creationId xmlns:a16="http://schemas.microsoft.com/office/drawing/2014/main" id="{9F7E3B59-4B13-04A7-5DD2-30280D60AD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6323" name="Google Shape;123;g7f7a1173a0_0_32:notes">
            <a:extLst>
              <a:ext uri="{FF2B5EF4-FFF2-40B4-BE49-F238E27FC236}">
                <a16:creationId xmlns:a16="http://schemas.microsoft.com/office/drawing/2014/main" id="{C09AFC93-24C9-13C6-248A-1E65AC580797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116;g7f7a1173a0_0_26:notes">
            <a:extLst>
              <a:ext uri="{FF2B5EF4-FFF2-40B4-BE49-F238E27FC236}">
                <a16:creationId xmlns:a16="http://schemas.microsoft.com/office/drawing/2014/main" id="{92950660-7143-5467-0DF3-9892FE76EE3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8371" name="Google Shape;117;g7f7a1173a0_0_26:notes">
            <a:extLst>
              <a:ext uri="{FF2B5EF4-FFF2-40B4-BE49-F238E27FC236}">
                <a16:creationId xmlns:a16="http://schemas.microsoft.com/office/drawing/2014/main" id="{7A3D666C-D606-BBB2-3659-3E43DB46D56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7;p:notes">
            <a:extLst>
              <a:ext uri="{FF2B5EF4-FFF2-40B4-BE49-F238E27FC236}">
                <a16:creationId xmlns:a16="http://schemas.microsoft.com/office/drawing/2014/main" id="{4871B3F2-B57F-3ED4-CDFB-7404BC66833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7171" name="Google Shape;58;p:notes">
            <a:extLst>
              <a:ext uri="{FF2B5EF4-FFF2-40B4-BE49-F238E27FC236}">
                <a16:creationId xmlns:a16="http://schemas.microsoft.com/office/drawing/2014/main" id="{CE2F3901-10B2-4366-FB01-A8381D4030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4;g71f052098c_0_62:notes">
            <a:extLst>
              <a:ext uri="{FF2B5EF4-FFF2-40B4-BE49-F238E27FC236}">
                <a16:creationId xmlns:a16="http://schemas.microsoft.com/office/drawing/2014/main" id="{E02C95DC-CCB0-04C0-B667-38929E08F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9219" name="Google Shape;65;g71f052098c_0_62:notes">
            <a:extLst>
              <a:ext uri="{FF2B5EF4-FFF2-40B4-BE49-F238E27FC236}">
                <a16:creationId xmlns:a16="http://schemas.microsoft.com/office/drawing/2014/main" id="{6094229A-8D36-992A-FBCF-B5D54264D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69;g71f052098c_0_68:notes">
            <a:extLst>
              <a:ext uri="{FF2B5EF4-FFF2-40B4-BE49-F238E27FC236}">
                <a16:creationId xmlns:a16="http://schemas.microsoft.com/office/drawing/2014/main" id="{80000F6C-6D6E-2C2E-DA2A-850F5B48799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1267" name="Google Shape;70;g71f052098c_0_68:notes">
            <a:extLst>
              <a:ext uri="{FF2B5EF4-FFF2-40B4-BE49-F238E27FC236}">
                <a16:creationId xmlns:a16="http://schemas.microsoft.com/office/drawing/2014/main" id="{88B91A56-7800-C2B2-9FE2-67EDAD65CB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78;g71f052098c_1_1:notes">
            <a:extLst>
              <a:ext uri="{FF2B5EF4-FFF2-40B4-BE49-F238E27FC236}">
                <a16:creationId xmlns:a16="http://schemas.microsoft.com/office/drawing/2014/main" id="{8981F675-FFD3-1C36-BFEF-F826BDD15B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3315" name="Google Shape;79;g71f052098c_1_1:notes">
            <a:extLst>
              <a:ext uri="{FF2B5EF4-FFF2-40B4-BE49-F238E27FC236}">
                <a16:creationId xmlns:a16="http://schemas.microsoft.com/office/drawing/2014/main" id="{D2C8829D-916B-3382-1B1C-F557E6DCFA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7;g7f7c92ad8e_1_7:notes">
            <a:extLst>
              <a:ext uri="{FF2B5EF4-FFF2-40B4-BE49-F238E27FC236}">
                <a16:creationId xmlns:a16="http://schemas.microsoft.com/office/drawing/2014/main" id="{C3169C08-CE48-4876-2660-5490C504433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5363" name="Google Shape;58;g7f7c92ad8e_1_7:notes">
            <a:extLst>
              <a:ext uri="{FF2B5EF4-FFF2-40B4-BE49-F238E27FC236}">
                <a16:creationId xmlns:a16="http://schemas.microsoft.com/office/drawing/2014/main" id="{157BE343-00E1-2C15-06C8-1696E37AAEE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92;g7f57fa183f_1_10:notes">
            <a:extLst>
              <a:ext uri="{FF2B5EF4-FFF2-40B4-BE49-F238E27FC236}">
                <a16:creationId xmlns:a16="http://schemas.microsoft.com/office/drawing/2014/main" id="{D0930010-DC0C-0426-C123-BAC01EE80AE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19459" name="Google Shape;93;g7f57fa183f_1_10:notes">
            <a:extLst>
              <a:ext uri="{FF2B5EF4-FFF2-40B4-BE49-F238E27FC236}">
                <a16:creationId xmlns:a16="http://schemas.microsoft.com/office/drawing/2014/main" id="{533271C2-2BE1-F510-69F1-4574FC7DDF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98;g7f57fa183f_1_16:notes">
            <a:extLst>
              <a:ext uri="{FF2B5EF4-FFF2-40B4-BE49-F238E27FC236}">
                <a16:creationId xmlns:a16="http://schemas.microsoft.com/office/drawing/2014/main" id="{7CF2759F-AE69-9E60-875A-5394EB26E1E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21507" name="Google Shape;99;g7f57fa183f_1_16:notes">
            <a:extLst>
              <a:ext uri="{FF2B5EF4-FFF2-40B4-BE49-F238E27FC236}">
                <a16:creationId xmlns:a16="http://schemas.microsoft.com/office/drawing/2014/main" id="{90A1FBFD-6FE7-53D4-FC77-2C9EEF7A55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03;g7f57fa183f_1_23:notes">
            <a:extLst>
              <a:ext uri="{FF2B5EF4-FFF2-40B4-BE49-F238E27FC236}">
                <a16:creationId xmlns:a16="http://schemas.microsoft.com/office/drawing/2014/main" id="{46BC7D6E-E96A-0B23-38C4-F1C36155243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  <p:sp>
        <p:nvSpPr>
          <p:cNvPr id="23555" name="Google Shape;104;g7f57fa183f_1_23:notes">
            <a:extLst>
              <a:ext uri="{FF2B5EF4-FFF2-40B4-BE49-F238E27FC236}">
                <a16:creationId xmlns:a16="http://schemas.microsoft.com/office/drawing/2014/main" id="{D4FF77DF-59FB-02D0-DF1A-6F3A087D8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80F2F27-F2FD-6D29-6D52-608CC3F2725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E43FD-BCF8-4491-ADC1-FF55C07C2C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82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EE12528-728C-2C4A-B1CB-FF4AA91B2F6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8664E-8968-450F-ABFE-1C6BF432FD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12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46DC3510-B983-72EA-D303-CD3D76B25F9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C41A0-901A-47F5-AF32-3009BDB64D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92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43D4C90-0F6A-17A2-14DA-013C9065C10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7FF44-8E75-4A63-B0B6-2E2CCA1260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448C91DF-3683-3374-3F36-242636BCCE1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2EC92-6F45-44F1-BBC3-EB4290D67B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91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79D259D-DF73-956D-E45F-5763AA57949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A8786-1E23-48BD-B3D5-C127425FB4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70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A35DF31-A74D-6E34-335C-8170569AE0B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03B7B-AED4-4D03-B972-4932E25714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45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;p9">
            <a:extLst>
              <a:ext uri="{FF2B5EF4-FFF2-40B4-BE49-F238E27FC236}">
                <a16:creationId xmlns:a16="http://schemas.microsoft.com/office/drawing/2014/main" id="{725AC84A-C653-3426-ABAE-C1FC7B3E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" name="Google Shape;40;p9">
            <a:extLst>
              <a:ext uri="{FF2B5EF4-FFF2-40B4-BE49-F238E27FC236}">
                <a16:creationId xmlns:a16="http://schemas.microsoft.com/office/drawing/2014/main" id="{AAE1DD72-E114-DCBD-A39B-D292363A959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AE65A7E-47FE-4D4C-B747-227777040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78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72744E5-F91A-123F-613F-E17DF6B1963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83F3D-073C-4D96-9EB2-2DC889AEE7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37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177098BC-D6C3-4645-6DE7-1F7728FA3D3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97057-222F-4670-A5E7-109C0C3E7D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4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2BB1969F-F8C1-AF6A-FDBF-31608B48E00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2A6EA67E-3400-5398-C99D-CCE49379C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dirty="0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0E81BDCC-3FC1-E030-B4E2-03DF72C2B6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02C56E-8BAB-4316-BABA-BB8E682DCD6E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4" r:id="rId7"/>
    <p:sldLayoutId id="2147483701" r:id="rId8"/>
    <p:sldLayoutId id="2147483702" r:id="rId9"/>
    <p:sldLayoutId id="214748370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>
            <a:extLst>
              <a:ext uri="{FF2B5EF4-FFF2-40B4-BE49-F238E27FC236}">
                <a16:creationId xmlns:a16="http://schemas.microsoft.com/office/drawing/2014/main" id="{5DEE7801-F686-4CB4-351E-8D5879F7964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42963" y="2120900"/>
            <a:ext cx="7451725" cy="7651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kk-KZ" altLang="ru-RU" sz="1600" b="1" dirty="0">
                <a:solidFill>
                  <a:srgbClr val="C00000"/>
                </a:solidFill>
              </a:rPr>
              <a:t>Алкилгалогенидтер. Қаныққан көміртек атомы бойынша </a:t>
            </a:r>
            <a:br>
              <a:rPr lang="kk-KZ" altLang="ru-RU" sz="1600" b="1" dirty="0">
                <a:solidFill>
                  <a:srgbClr val="C00000"/>
                </a:solidFill>
              </a:rPr>
            </a:br>
            <a:r>
              <a:rPr lang="kk-KZ" altLang="ru-RU" sz="1600" b="1" dirty="0">
                <a:solidFill>
                  <a:srgbClr val="C00000"/>
                </a:solidFill>
              </a:rPr>
              <a:t>нуклеофилді орынбасу реакциялар (S</a:t>
            </a:r>
            <a:r>
              <a:rPr lang="kk-KZ" altLang="ru-RU" sz="1200" b="1" dirty="0">
                <a:solidFill>
                  <a:srgbClr val="C00000"/>
                </a:solidFill>
              </a:rPr>
              <a:t>N</a:t>
            </a:r>
            <a:r>
              <a:rPr lang="kk-KZ" altLang="ru-RU" sz="1600" b="1" dirty="0">
                <a:solidFill>
                  <a:srgbClr val="C00000"/>
                </a:solidFill>
              </a:rPr>
              <a:t>1 және S</a:t>
            </a:r>
            <a:r>
              <a:rPr lang="kk-KZ" altLang="ru-RU" sz="1200" b="1" dirty="0">
                <a:solidFill>
                  <a:srgbClr val="C00000"/>
                </a:solidFill>
              </a:rPr>
              <a:t>N</a:t>
            </a:r>
            <a:r>
              <a:rPr lang="kk-KZ" altLang="ru-RU" sz="1600" b="1" dirty="0">
                <a:solidFill>
                  <a:srgbClr val="C00000"/>
                </a:solidFill>
              </a:rPr>
              <a:t>2). </a:t>
            </a:r>
            <a:br>
              <a:rPr lang="kk-KZ" altLang="ru-RU" sz="1600" b="1" dirty="0">
                <a:solidFill>
                  <a:srgbClr val="C00000"/>
                </a:solidFill>
              </a:rPr>
            </a:br>
            <a:r>
              <a:rPr lang="kk-KZ" altLang="ru-RU" sz="1600" b="1" dirty="0">
                <a:solidFill>
                  <a:srgbClr val="C00000"/>
                </a:solidFill>
              </a:rPr>
              <a:t>Элиминирлеу  реакциялары (Е1 және Е2).</a:t>
            </a:r>
            <a:endParaRPr lang="ru-RU" altLang="ru-RU" sz="1600" b="1" dirty="0">
              <a:solidFill>
                <a:srgbClr val="C00000"/>
              </a:solidFill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99" name="Google Shape;55;p13">
            <a:extLst>
              <a:ext uri="{FF2B5EF4-FFF2-40B4-BE49-F238E27FC236}">
                <a16:creationId xmlns:a16="http://schemas.microsoft.com/office/drawing/2014/main" id="{F0D33189-1CF9-C6D0-606D-F9F429B84D0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3375" y="3294063"/>
            <a:ext cx="8520113" cy="792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 оқыған: х.ғ.к., </a:t>
            </a:r>
            <a:r>
              <a:rPr lang="kk-KZ" altLang="ru-RU"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1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 Гүлзат Ерғазықызы</a:t>
            </a:r>
          </a:p>
        </p:txBody>
      </p:sp>
      <p:sp>
        <p:nvSpPr>
          <p:cNvPr id="4100" name="Прямоугольник 2">
            <a:extLst>
              <a:ext uri="{FF2B5EF4-FFF2-40B4-BE49-F238E27FC236}">
                <a16:creationId xmlns:a16="http://schemas.microsoft.com/office/drawing/2014/main" id="{9CEA09EC-9FDE-E140-93AB-DE663F7D4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322263"/>
            <a:ext cx="5454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>
                <a:latin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>
                <a:latin typeface="Calibri" panose="020F0502020204030204" pitchFamily="34" charset="0"/>
                <a:cs typeface="Calibri" panose="020F0502020204030204" pitchFamily="34" charset="0"/>
              </a:rPr>
              <a:t>л-Фараби атындағы Қазақ Ұлттық Университеті</a:t>
            </a:r>
          </a:p>
          <a:p>
            <a:pPr algn="ctr" eaLnBrk="1" hangingPunct="1"/>
            <a:r>
              <a:rPr lang="ru-RU" altLang="ru-RU" sz="1800" b="1">
                <a:latin typeface="Calibri" panose="020F0502020204030204" pitchFamily="34" charset="0"/>
                <a:cs typeface="Calibri" panose="020F0502020204030204" pitchFamily="34" charset="0"/>
              </a:rPr>
              <a:t>Химия жəне химиялық технология факультеті</a:t>
            </a:r>
            <a:endParaRPr lang="ru-RU" altLang="ru-RU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1" name="Рисунок 1">
            <a:extLst>
              <a:ext uri="{FF2B5EF4-FFF2-40B4-BE49-F238E27FC236}">
                <a16:creationId xmlns:a16="http://schemas.microsoft.com/office/drawing/2014/main" id="{8B1105B0-2606-C902-167C-364BBA019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04775"/>
            <a:ext cx="12271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s://ihn.kz/images/chem-lab-coop-1.jpg">
            <a:extLst>
              <a:ext uri="{FF2B5EF4-FFF2-40B4-BE49-F238E27FC236}">
                <a16:creationId xmlns:a16="http://schemas.microsoft.com/office/drawing/2014/main" id="{A604BFC9-4A86-8D19-CE79-405A79BE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3811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Прямоугольник 6">
            <a:extLst>
              <a:ext uri="{FF2B5EF4-FFF2-40B4-BE49-F238E27FC236}">
                <a16:creationId xmlns:a16="http://schemas.microsoft.com/office/drawing/2014/main" id="{DC2758B6-09FB-3A39-D959-A1E9A321C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1497013"/>
            <a:ext cx="1458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RU" alt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oogle Shape;115;p22">
            <a:extLst>
              <a:ext uri="{FF2B5EF4-FFF2-40B4-BE49-F238E27FC236}">
                <a16:creationId xmlns:a16="http://schemas.microsoft.com/office/drawing/2014/main" id="{C67923DC-2C76-D0F1-2BE0-93FF8AB88D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8" t="46559" r="1782" b="6096"/>
          <a:stretch>
            <a:fillRect/>
          </a:stretch>
        </p:blipFill>
        <p:spPr bwMode="auto">
          <a:xfrm>
            <a:off x="6294438" y="1376363"/>
            <a:ext cx="2557462" cy="2103437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Google Shape;109;p21">
            <a:extLst>
              <a:ext uri="{FF2B5EF4-FFF2-40B4-BE49-F238E27FC236}">
                <a16:creationId xmlns:a16="http://schemas.microsoft.com/office/drawing/2014/main" id="{28D5CD70-9F49-6309-CBDF-84FB246DF08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28763"/>
            <a:ext cx="57531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Google Shape;106;p21">
            <a:extLst>
              <a:ext uri="{FF2B5EF4-FFF2-40B4-BE49-F238E27FC236}">
                <a16:creationId xmlns:a16="http://schemas.microsoft.com/office/drawing/2014/main" id="{1885054F-37F7-C05B-E61D-5A687436CF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438" y="73025"/>
            <a:ext cx="4903787" cy="3873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solidFill>
                  <a:srgbClr val="FF0000"/>
                </a:solidFill>
              </a:rPr>
              <a:t>Бимолекулярлы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нуклеофилді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орынбасу</a:t>
            </a:r>
            <a:r>
              <a:rPr lang="ru-RU" altLang="ru-RU" sz="1600" b="1" dirty="0">
                <a:solidFill>
                  <a:srgbClr val="FF0000"/>
                </a:solidFill>
              </a:rPr>
              <a:t> S</a:t>
            </a:r>
            <a:r>
              <a:rPr lang="ru-RU" altLang="ru-RU" sz="1200" b="1" dirty="0">
                <a:solidFill>
                  <a:srgbClr val="FF0000"/>
                </a:solidFill>
              </a:rPr>
              <a:t>N</a:t>
            </a:r>
            <a:r>
              <a:rPr lang="ru-RU" altLang="ru-RU" sz="16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4581" name="Google Shape;108;p21">
            <a:extLst>
              <a:ext uri="{FF2B5EF4-FFF2-40B4-BE49-F238E27FC236}">
                <a16:creationId xmlns:a16="http://schemas.microsoft.com/office/drawing/2014/main" id="{1DFF5564-53EA-1277-EB7B-BC5CACE7CF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2"/>
          <a:stretch>
            <a:fillRect/>
          </a:stretch>
        </p:blipFill>
        <p:spPr bwMode="auto">
          <a:xfrm>
            <a:off x="198438" y="488950"/>
            <a:ext cx="48212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1">
            <a:extLst>
              <a:ext uri="{FF2B5EF4-FFF2-40B4-BE49-F238E27FC236}">
                <a16:creationId xmlns:a16="http://schemas.microsoft.com/office/drawing/2014/main" id="{FFF1EAC1-33F0-AA4D-7F99-DB11F125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913" y="903288"/>
            <a:ext cx="1888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бірсатылы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үрдіс</a:t>
            </a:r>
            <a:endParaRPr lang="ru-RU" alt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4889B5-A783-EC9A-92B6-B0B1AB830C3E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23">
            <a:extLst>
              <a:ext uri="{FF2B5EF4-FFF2-40B4-BE49-F238E27FC236}">
                <a16:creationId xmlns:a16="http://schemas.microsoft.com/office/drawing/2014/main" id="{DA53F748-2DB6-18F3-4D31-55913D0521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9400" y="547688"/>
            <a:ext cx="8520113" cy="43307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dirty="0"/>
              <a:t>Реакция </a:t>
            </a:r>
            <a:r>
              <a:rPr lang="ru-RU" altLang="ru-RU" dirty="0" err="1"/>
              <a:t>жылдамдығына</a:t>
            </a:r>
            <a:r>
              <a:rPr lang="ru-RU" altLang="ru-RU" dirty="0"/>
              <a:t> </a:t>
            </a:r>
            <a:r>
              <a:rPr lang="ru-RU" altLang="ru-RU" dirty="0" err="1"/>
              <a:t>RHal-ның</a:t>
            </a:r>
            <a:r>
              <a:rPr lang="ru-RU" altLang="ru-RU" dirty="0"/>
              <a:t> </a:t>
            </a:r>
            <a:r>
              <a:rPr lang="ru-RU" altLang="ru-RU" dirty="0" err="1"/>
              <a:t>кұрылысы</a:t>
            </a:r>
            <a:r>
              <a:rPr lang="ru-RU" altLang="ru-RU" dirty="0"/>
              <a:t>, </a:t>
            </a:r>
            <a:r>
              <a:rPr lang="ru-RU" altLang="ru-RU" dirty="0" err="1"/>
              <a:t>Nu-дің</a:t>
            </a:r>
            <a:r>
              <a:rPr lang="ru-RU" altLang="ru-RU" dirty="0"/>
              <a:t> </a:t>
            </a:r>
            <a:r>
              <a:rPr lang="ru-RU" altLang="ru-RU" dirty="0" err="1"/>
              <a:t>және</a:t>
            </a:r>
            <a:r>
              <a:rPr lang="ru-RU" altLang="ru-RU" dirty="0"/>
              <a:t> </a:t>
            </a:r>
            <a:r>
              <a:rPr lang="ru-RU" altLang="ru-RU" dirty="0" err="1"/>
              <a:t>еріткіштің</a:t>
            </a:r>
            <a:r>
              <a:rPr lang="ru-RU" altLang="ru-RU" dirty="0"/>
              <a:t> </a:t>
            </a:r>
            <a:r>
              <a:rPr lang="ru-RU" altLang="ru-RU" dirty="0" err="1"/>
              <a:t>табиғаты</a:t>
            </a:r>
            <a:r>
              <a:rPr lang="ru-RU" altLang="ru-RU" dirty="0"/>
              <a:t> </a:t>
            </a:r>
            <a:r>
              <a:rPr lang="ru-RU" altLang="ru-RU" dirty="0" err="1"/>
              <a:t>айтарлықтай</a:t>
            </a:r>
            <a:r>
              <a:rPr lang="ru-RU" altLang="ru-RU" dirty="0"/>
              <a:t> </a:t>
            </a:r>
            <a:r>
              <a:rPr lang="ru-RU" altLang="ru-RU" dirty="0" err="1"/>
              <a:t>әсер</a:t>
            </a:r>
            <a:r>
              <a:rPr lang="ru-RU" altLang="ru-RU" dirty="0"/>
              <a:t> </a:t>
            </a:r>
            <a:r>
              <a:rPr lang="ru-RU" altLang="ru-RU" dirty="0" err="1"/>
              <a:t>етеді</a:t>
            </a:r>
            <a:r>
              <a:rPr lang="ru-RU" altLang="ru-RU" dirty="0"/>
              <a:t>. </a:t>
            </a:r>
            <a:r>
              <a:rPr lang="ru-RU" altLang="ru-RU" dirty="0" err="1"/>
              <a:t>RHal</a:t>
            </a:r>
            <a:r>
              <a:rPr lang="ru-RU" altLang="ru-RU" dirty="0"/>
              <a:t> </a:t>
            </a:r>
            <a:r>
              <a:rPr lang="ru-RU" altLang="ru-RU" dirty="0" err="1"/>
              <a:t>құрылысының</a:t>
            </a:r>
            <a:r>
              <a:rPr lang="ru-RU" altLang="ru-RU" dirty="0"/>
              <a:t> </a:t>
            </a:r>
            <a:r>
              <a:rPr lang="ru-RU" altLang="ru-RU" dirty="0" err="1"/>
              <a:t>өзгеруі</a:t>
            </a:r>
            <a:r>
              <a:rPr lang="ru-RU" altLang="ru-RU" dirty="0"/>
              <a:t> гидролиз реакция </a:t>
            </a:r>
            <a:r>
              <a:rPr lang="ru-RU" altLang="ru-RU" dirty="0" err="1"/>
              <a:t>механизмінің</a:t>
            </a:r>
            <a:r>
              <a:rPr lang="ru-RU" altLang="ru-RU" dirty="0"/>
              <a:t> </a:t>
            </a:r>
            <a:r>
              <a:rPr lang="ru-RU" altLang="ru-RU" dirty="0" err="1"/>
              <a:t>өзгеруіне</a:t>
            </a:r>
            <a:r>
              <a:rPr lang="ru-RU" altLang="ru-RU" dirty="0"/>
              <a:t> </a:t>
            </a:r>
            <a:r>
              <a:rPr lang="ru-RU" altLang="ru-RU" dirty="0" err="1"/>
              <a:t>әкеледі</a:t>
            </a:r>
            <a:r>
              <a:rPr lang="ru-RU" altLang="ru-RU" dirty="0"/>
              <a:t>. </a:t>
            </a:r>
            <a:r>
              <a:rPr lang="ru-RU" altLang="ru-RU" dirty="0" err="1"/>
              <a:t>Мысалы</a:t>
            </a:r>
            <a:r>
              <a:rPr lang="ru-RU" altLang="ru-RU" dirty="0"/>
              <a:t>, </a:t>
            </a:r>
            <a:r>
              <a:rPr lang="ru-RU" altLang="ru-RU" dirty="0" err="1"/>
              <a:t>үшіншілік</a:t>
            </a:r>
            <a:r>
              <a:rPr lang="ru-RU" altLang="ru-RU" dirty="0"/>
              <a:t> </a:t>
            </a:r>
            <a:r>
              <a:rPr lang="ru-RU" altLang="ru-RU" dirty="0" err="1"/>
              <a:t>хлорлы</a:t>
            </a:r>
            <a:r>
              <a:rPr lang="ru-RU" altLang="ru-RU" dirty="0"/>
              <a:t> </a:t>
            </a:r>
            <a:r>
              <a:rPr lang="ru-RU" altLang="ru-RU" dirty="0" err="1"/>
              <a:t>бутилдің</a:t>
            </a:r>
            <a:r>
              <a:rPr lang="ru-RU" altLang="ru-RU" dirty="0"/>
              <a:t> </a:t>
            </a:r>
            <a:r>
              <a:rPr lang="ru-RU" altLang="ru-RU" dirty="0" err="1"/>
              <a:t>гидролизденуі</a:t>
            </a:r>
            <a:r>
              <a:rPr lang="ru-RU" altLang="ru-RU" dirty="0"/>
              <a:t> </a:t>
            </a:r>
            <a:r>
              <a:rPr lang="ru-RU" altLang="ru-RU" dirty="0" err="1"/>
              <a:t>екі</a:t>
            </a:r>
            <a:r>
              <a:rPr lang="ru-RU" altLang="ru-RU" dirty="0"/>
              <a:t> </a:t>
            </a:r>
            <a:r>
              <a:rPr lang="ru-RU" altLang="ru-RU" dirty="0" err="1"/>
              <a:t>сатыда</a:t>
            </a:r>
            <a:r>
              <a:rPr lang="ru-RU" altLang="ru-RU" dirty="0"/>
              <a:t> </a:t>
            </a:r>
            <a:r>
              <a:rPr lang="ru-RU" altLang="ru-RU" dirty="0" err="1"/>
              <a:t>жүреді</a:t>
            </a:r>
            <a:r>
              <a:rPr lang="ru-RU" altLang="ru-RU" dirty="0"/>
              <a:t>:</a:t>
            </a:r>
          </a:p>
          <a:p>
            <a:pPr marL="0" indent="0" algn="just">
              <a:spcBef>
                <a:spcPts val="1200"/>
              </a:spcBef>
              <a:spcAft>
                <a:spcPct val="0"/>
              </a:spcAft>
              <a:buSzPts val="1600"/>
              <a:buFont typeface="Arial" panose="020B0604020202020204" pitchFamily="34" charset="0"/>
              <a:buNone/>
            </a:pPr>
            <a:r>
              <a:rPr lang="ru-RU" altLang="ru-RU" sz="1600" b="1" i="1" dirty="0">
                <a:solidFill>
                  <a:srgbClr val="351C75"/>
                </a:solidFill>
              </a:rPr>
              <a:t>1.  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Молекуланың</a:t>
            </a:r>
            <a:r>
              <a:rPr lang="ru-RU" altLang="ru-RU" sz="1600" b="1" i="1" dirty="0">
                <a:solidFill>
                  <a:srgbClr val="351C75"/>
                </a:solidFill>
              </a:rPr>
              <a:t>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иондарға</a:t>
            </a:r>
            <a:r>
              <a:rPr lang="ru-RU" altLang="ru-RU" sz="1600" b="1" i="1" dirty="0">
                <a:solidFill>
                  <a:srgbClr val="351C75"/>
                </a:solidFill>
              </a:rPr>
              <a:t>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диссоциациялануы</a:t>
            </a:r>
            <a:r>
              <a:rPr lang="ru-RU" altLang="ru-RU" sz="1600" dirty="0"/>
              <a:t> (</a:t>
            </a:r>
            <a:r>
              <a:rPr lang="ru-RU" altLang="ru-RU" sz="1600" b="1" dirty="0" err="1">
                <a:solidFill>
                  <a:srgbClr val="50A02D"/>
                </a:solidFill>
              </a:rPr>
              <a:t>баяу</a:t>
            </a:r>
            <a:r>
              <a:rPr lang="ru-RU" altLang="ru-RU" sz="1600" b="1" dirty="0">
                <a:solidFill>
                  <a:srgbClr val="50A02D"/>
                </a:solidFill>
              </a:rPr>
              <a:t> </a:t>
            </a:r>
            <a:r>
              <a:rPr lang="ru-RU" altLang="ru-RU" sz="1600" b="1" dirty="0" err="1">
                <a:solidFill>
                  <a:srgbClr val="50A02D"/>
                </a:solidFill>
              </a:rPr>
              <a:t>сатысы</a:t>
            </a:r>
            <a:r>
              <a:rPr lang="ru-RU" altLang="ru-RU" sz="1600" dirty="0"/>
              <a:t>)</a:t>
            </a:r>
          </a:p>
          <a:p>
            <a:pPr marL="0" indent="0" algn="just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marL="0" indent="0" algn="just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marL="0" indent="0" algn="just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600" dirty="0"/>
          </a:p>
          <a:p>
            <a:pPr marL="0" indent="0" algn="just">
              <a:spcBef>
                <a:spcPts val="1600"/>
              </a:spcBef>
              <a:spcAft>
                <a:spcPct val="0"/>
              </a:spcAft>
              <a:buSzPts val="1600"/>
              <a:buFont typeface="Arial" panose="020B0604020202020204" pitchFamily="34" charset="0"/>
              <a:buNone/>
            </a:pPr>
            <a:r>
              <a:rPr lang="ru-RU" altLang="ru-RU" sz="1600" b="1" i="1" dirty="0">
                <a:solidFill>
                  <a:srgbClr val="351C75"/>
                </a:solidFill>
              </a:rPr>
              <a:t>2.  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Түзілген</a:t>
            </a:r>
            <a:r>
              <a:rPr lang="ru-RU" altLang="ru-RU" sz="1600" b="1" i="1" dirty="0">
                <a:solidFill>
                  <a:srgbClr val="351C75"/>
                </a:solidFill>
              </a:rPr>
              <a:t>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карбокатионның</a:t>
            </a:r>
            <a:r>
              <a:rPr lang="ru-RU" altLang="ru-RU" sz="1600" b="1" i="1" dirty="0">
                <a:solidFill>
                  <a:srgbClr val="351C75"/>
                </a:solidFill>
              </a:rPr>
              <a:t>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Nu</a:t>
            </a:r>
            <a:r>
              <a:rPr lang="ru-RU" altLang="ru-RU" sz="1600" b="1" i="1" dirty="0">
                <a:solidFill>
                  <a:srgbClr val="351C75"/>
                </a:solidFill>
              </a:rPr>
              <a:t>-мен </a:t>
            </a:r>
            <a:r>
              <a:rPr lang="ru-RU" altLang="ru-RU" sz="1600" b="1" i="1" dirty="0" err="1">
                <a:solidFill>
                  <a:srgbClr val="351C75"/>
                </a:solidFill>
              </a:rPr>
              <a:t>әрекеттесуі</a:t>
            </a:r>
            <a:r>
              <a:rPr lang="ru-RU" altLang="ru-RU" sz="1600" dirty="0"/>
              <a:t> (</a:t>
            </a:r>
            <a:r>
              <a:rPr lang="ru-RU" altLang="ru-RU" sz="1600" b="1" dirty="0" err="1">
                <a:solidFill>
                  <a:srgbClr val="50A02D"/>
                </a:solidFill>
              </a:rPr>
              <a:t>жылдам</a:t>
            </a:r>
            <a:r>
              <a:rPr lang="ru-RU" altLang="ru-RU" sz="1600" b="1" dirty="0">
                <a:solidFill>
                  <a:srgbClr val="50A02D"/>
                </a:solidFill>
              </a:rPr>
              <a:t> </a:t>
            </a:r>
            <a:r>
              <a:rPr lang="ru-RU" altLang="ru-RU" sz="1600" b="1" dirty="0" err="1">
                <a:solidFill>
                  <a:srgbClr val="50A02D"/>
                </a:solidFill>
              </a:rPr>
              <a:t>сатысы</a:t>
            </a:r>
            <a:r>
              <a:rPr lang="ru-RU" altLang="ru-RU" sz="1600" dirty="0"/>
              <a:t>)</a:t>
            </a:r>
          </a:p>
          <a:p>
            <a:pPr marL="0" indent="0" algn="just">
              <a:spcBef>
                <a:spcPts val="12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26627" name="Google Shape;121;p23">
            <a:extLst>
              <a:ext uri="{FF2B5EF4-FFF2-40B4-BE49-F238E27FC236}">
                <a16:creationId xmlns:a16="http://schemas.microsoft.com/office/drawing/2014/main" id="{F7C6DFE5-62B2-9B2F-A31F-7F20F30D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975"/>
            <a:ext cx="61356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Мономолекулярлы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нуклеофилді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26628" name="Google Shape;122;p23">
            <a:extLst>
              <a:ext uri="{FF2B5EF4-FFF2-40B4-BE49-F238E27FC236}">
                <a16:creationId xmlns:a16="http://schemas.microsoft.com/office/drawing/2014/main" id="{1F572BB5-55B5-94A8-F6BC-103A2AE1C9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8000"/>
            <a:ext cx="38623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Google Shape;123;p23">
            <a:extLst>
              <a:ext uri="{FF2B5EF4-FFF2-40B4-BE49-F238E27FC236}">
                <a16:creationId xmlns:a16="http://schemas.microsoft.com/office/drawing/2014/main" id="{F7514954-DCF2-1237-5770-21B0D33AFA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467100"/>
            <a:ext cx="44021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C3860B6-C5F2-C2A2-ADEE-6D234597AA43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>
            <a:extLst>
              <a:ext uri="{FF2B5EF4-FFF2-40B4-BE49-F238E27FC236}">
                <a16:creationId xmlns:a16="http://schemas.microsoft.com/office/drawing/2014/main" id="{17FAD55A-BAD6-5103-5AEE-DEA179622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/>
          <a:stretch>
            <a:fillRect/>
          </a:stretch>
        </p:blipFill>
        <p:spPr bwMode="auto">
          <a:xfrm>
            <a:off x="114300" y="152400"/>
            <a:ext cx="675005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Google Shape;128;p24">
            <a:extLst>
              <a:ext uri="{FF2B5EF4-FFF2-40B4-BE49-F238E27FC236}">
                <a16:creationId xmlns:a16="http://schemas.microsoft.com/office/drawing/2014/main" id="{58010527-4430-EFDD-78C9-0A93049E7B1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9" t="19206" r="2406" b="5804"/>
          <a:stretch>
            <a:fillRect/>
          </a:stretch>
        </p:blipFill>
        <p:spPr bwMode="auto">
          <a:xfrm>
            <a:off x="6357938" y="1185863"/>
            <a:ext cx="2679700" cy="2551112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Прямоугольник 4">
            <a:extLst>
              <a:ext uri="{FF2B5EF4-FFF2-40B4-BE49-F238E27FC236}">
                <a16:creationId xmlns:a16="http://schemas.microsoft.com/office/drawing/2014/main" id="{84758471-3D9F-9469-5B2A-BC2925F3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668338"/>
            <a:ext cx="19139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сатылы</a:t>
            </a:r>
            <a:r>
              <a:rPr lang="ru-RU" altLang="ru-RU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үрдіс</a:t>
            </a:r>
            <a:endParaRPr lang="ru-RU" alt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89B812-29F1-AB77-2306-6F0FF3DF9E9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oogle Shape;133;p25">
            <a:extLst>
              <a:ext uri="{FF2B5EF4-FFF2-40B4-BE49-F238E27FC236}">
                <a16:creationId xmlns:a16="http://schemas.microsoft.com/office/drawing/2014/main" id="{1E39A98D-CE75-2816-DFFB-557B9BB5F3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77925"/>
            <a:ext cx="68976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Google Shape;134;p25">
            <a:extLst>
              <a:ext uri="{FF2B5EF4-FFF2-40B4-BE49-F238E27FC236}">
                <a16:creationId xmlns:a16="http://schemas.microsoft.com/office/drawing/2014/main" id="{6991B91A-0A43-313B-29A5-B13035C2A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12400"/>
            <a:ext cx="8520600" cy="1023000"/>
          </a:xfrm>
        </p:spPr>
        <p:txBody>
          <a:bodyPr/>
          <a:lstStyle/>
          <a:p>
            <a:pPr marL="0" indent="0" algn="just">
              <a:spcAft>
                <a:spcPts val="1600"/>
              </a:spcAft>
              <a:buFont typeface="Arial" panose="020B0604020202020204" pitchFamily="34" charset="0"/>
              <a:buNone/>
              <a:defRPr/>
            </a:pP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Егер бастапқы алкилгалогенидте галоген атомы </a:t>
            </a:r>
            <a:r>
              <a:rPr lang="ru" b="1">
                <a:solidFill>
                  <a:srgbClr val="1C4587"/>
                </a:solidFill>
                <a:highlight>
                  <a:srgbClr val="FFFFFF"/>
                </a:highlight>
              </a:rPr>
              <a:t>хиральды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 С-атомымен байланысқан болса, онда реакция барысында хиральділік жойылып </a:t>
            </a:r>
            <a:r>
              <a:rPr lang="ru" b="1">
                <a:solidFill>
                  <a:srgbClr val="1C4587"/>
                </a:solidFill>
                <a:highlight>
                  <a:srgbClr val="FFFFFF"/>
                </a:highlight>
              </a:rPr>
              <a:t>рацематтық өнім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</a:rPr>
              <a:t> түзіледі: </a:t>
            </a:r>
            <a:endParaRPr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BDA03C-6227-237D-7AFC-5121F1EB3C1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39;p26">
            <a:extLst>
              <a:ext uri="{FF2B5EF4-FFF2-40B4-BE49-F238E27FC236}">
                <a16:creationId xmlns:a16="http://schemas.microsoft.com/office/drawing/2014/main" id="{E9ACF836-8F22-9B8E-3E72-61F0ACE334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131763"/>
            <a:ext cx="7889875" cy="26225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b="1" dirty="0" err="1">
                <a:solidFill>
                  <a:srgbClr val="1C4587"/>
                </a:solidFill>
              </a:rPr>
              <a:t>Нуклеофилді</a:t>
            </a:r>
            <a:r>
              <a:rPr lang="ru-RU" altLang="ru-RU" b="1" dirty="0">
                <a:solidFill>
                  <a:srgbClr val="1C4587"/>
                </a:solidFill>
              </a:rPr>
              <a:t> </a:t>
            </a:r>
            <a:r>
              <a:rPr lang="ru-RU" altLang="ru-RU" b="1" dirty="0" err="1">
                <a:solidFill>
                  <a:srgbClr val="1C4587"/>
                </a:solidFill>
              </a:rPr>
              <a:t>орынбасу</a:t>
            </a:r>
            <a:r>
              <a:rPr lang="ru-RU" altLang="ru-RU" b="1" dirty="0">
                <a:solidFill>
                  <a:srgbClr val="1C4587"/>
                </a:solidFill>
              </a:rPr>
              <a:t> </a:t>
            </a:r>
            <a:r>
              <a:rPr lang="ru-RU" altLang="ru-RU" b="1" dirty="0" err="1">
                <a:solidFill>
                  <a:srgbClr val="1C4587"/>
                </a:solidFill>
              </a:rPr>
              <a:t>реакцияларына</a:t>
            </a:r>
            <a:endParaRPr lang="ru-RU" altLang="ru-RU" b="1" dirty="0">
              <a:solidFill>
                <a:srgbClr val="1C4587"/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b="1" dirty="0" err="1">
                <a:solidFill>
                  <a:srgbClr val="1C4587"/>
                </a:solidFill>
              </a:rPr>
              <a:t>алкилгалогенидтегі</a:t>
            </a:r>
            <a:r>
              <a:rPr lang="ru-RU" altLang="ru-RU" b="1" dirty="0">
                <a:solidFill>
                  <a:srgbClr val="1C4587"/>
                </a:solidFill>
              </a:rPr>
              <a:t> радикал </a:t>
            </a:r>
            <a:r>
              <a:rPr lang="ru-RU" altLang="ru-RU" b="1" dirty="0" err="1">
                <a:solidFill>
                  <a:srgbClr val="1C4587"/>
                </a:solidFill>
              </a:rPr>
              <a:t>табиғатының</a:t>
            </a:r>
            <a:r>
              <a:rPr lang="ru-RU" altLang="ru-RU" b="1" dirty="0">
                <a:solidFill>
                  <a:srgbClr val="1C4587"/>
                </a:solidFill>
              </a:rPr>
              <a:t> </a:t>
            </a:r>
            <a:r>
              <a:rPr lang="ru-RU" altLang="ru-RU" b="1" dirty="0" err="1">
                <a:solidFill>
                  <a:srgbClr val="1C4587"/>
                </a:solidFill>
              </a:rPr>
              <a:t>әсері</a:t>
            </a:r>
            <a:endParaRPr lang="ru-RU" altLang="ru-RU" b="1" dirty="0">
              <a:solidFill>
                <a:srgbClr val="1C4587"/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1000" b="1" dirty="0">
              <a:solidFill>
                <a:srgbClr val="1C4587"/>
              </a:solidFill>
            </a:endParaRP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altLang="ru-RU" dirty="0" err="1"/>
              <a:t>Басқа</a:t>
            </a:r>
            <a:r>
              <a:rPr lang="ru-RU" altLang="ru-RU" dirty="0"/>
              <a:t> </a:t>
            </a:r>
            <a:r>
              <a:rPr lang="ru-RU" altLang="ru-RU" dirty="0" err="1"/>
              <a:t>ұқсас</a:t>
            </a:r>
            <a:r>
              <a:rPr lang="ru-RU" altLang="ru-RU" dirty="0"/>
              <a:t> </a:t>
            </a:r>
            <a:r>
              <a:rPr lang="ru-RU" altLang="ru-RU" dirty="0" err="1"/>
              <a:t>жағдайларда</a:t>
            </a:r>
            <a:r>
              <a:rPr lang="ru-RU" altLang="ru-RU" dirty="0"/>
              <a:t> (</a:t>
            </a:r>
            <a:r>
              <a:rPr lang="ru-RU" altLang="ru-RU" dirty="0" err="1"/>
              <a:t>Hal</a:t>
            </a:r>
            <a:r>
              <a:rPr lang="ru-RU" altLang="ru-RU" dirty="0"/>
              <a:t> ж/е </a:t>
            </a:r>
            <a:r>
              <a:rPr lang="ru-RU" altLang="ru-RU" dirty="0" err="1"/>
              <a:t>еріткіш</a:t>
            </a:r>
            <a:r>
              <a:rPr lang="ru-RU" altLang="ru-RU" dirty="0"/>
              <a:t> </a:t>
            </a:r>
            <a:r>
              <a:rPr lang="ru-RU" altLang="ru-RU" dirty="0" err="1"/>
              <a:t>бірдей</a:t>
            </a:r>
            <a:r>
              <a:rPr lang="ru-RU" altLang="ru-RU" dirty="0"/>
              <a:t> </a:t>
            </a:r>
            <a:r>
              <a:rPr lang="ru-RU" altLang="ru-RU" dirty="0" err="1"/>
              <a:t>болғанда</a:t>
            </a:r>
            <a:r>
              <a:rPr lang="ru-RU" altLang="ru-RU" dirty="0"/>
              <a:t>) </a:t>
            </a:r>
            <a:r>
              <a:rPr lang="ru-RU" altLang="ru-RU" dirty="0" err="1"/>
              <a:t>түзілетін</a:t>
            </a:r>
            <a:r>
              <a:rPr lang="ru-RU" altLang="ru-RU" dirty="0"/>
              <a:t> </a:t>
            </a:r>
            <a:r>
              <a:rPr lang="ru-RU" altLang="ru-RU" dirty="0" err="1"/>
              <a:t>карбкатионның</a:t>
            </a:r>
            <a:r>
              <a:rPr lang="ru-RU" altLang="ru-RU" dirty="0"/>
              <a:t> </a:t>
            </a:r>
            <a:r>
              <a:rPr lang="ru-RU" altLang="ru-RU" dirty="0" err="1"/>
              <a:t>тұрақтылығы</a:t>
            </a:r>
            <a:r>
              <a:rPr lang="ru-RU" altLang="ru-RU" dirty="0"/>
              <a:t> </a:t>
            </a:r>
            <a:r>
              <a:rPr lang="ru-RU" altLang="ru-RU" dirty="0" err="1"/>
              <a:t>жоғары</a:t>
            </a:r>
            <a:r>
              <a:rPr lang="ru-RU" altLang="ru-RU" dirty="0"/>
              <a:t> </a:t>
            </a:r>
            <a:r>
              <a:rPr lang="ru-RU" altLang="ru-RU" dirty="0" err="1"/>
              <a:t>болатын</a:t>
            </a:r>
            <a:r>
              <a:rPr lang="ru-RU" altLang="ru-RU" dirty="0"/>
              <a:t> </a:t>
            </a:r>
            <a:r>
              <a:rPr lang="ru-RU" altLang="ru-RU" dirty="0" err="1"/>
              <a:t>болса</a:t>
            </a:r>
            <a:r>
              <a:rPr lang="ru-RU" altLang="ru-RU" dirty="0"/>
              <a:t> ионизация да </a:t>
            </a:r>
            <a:r>
              <a:rPr lang="ru-RU" altLang="ru-RU" dirty="0" err="1"/>
              <a:t>оңай</a:t>
            </a:r>
            <a:r>
              <a:rPr lang="ru-RU" altLang="ru-RU" dirty="0"/>
              <a:t> </a:t>
            </a:r>
            <a:r>
              <a:rPr lang="ru-RU" altLang="ru-RU" dirty="0" err="1"/>
              <a:t>өтетін</a:t>
            </a:r>
            <a:r>
              <a:rPr lang="ru-RU" altLang="ru-RU" dirty="0"/>
              <a:t> </a:t>
            </a:r>
            <a:r>
              <a:rPr lang="ru-RU" altLang="ru-RU" dirty="0" err="1"/>
              <a:t>болады</a:t>
            </a:r>
            <a:r>
              <a:rPr lang="ru-RU" altLang="ru-RU" dirty="0"/>
              <a:t>. Алкил-</a:t>
            </a:r>
            <a:r>
              <a:rPr lang="ru-RU" altLang="ru-RU" dirty="0" err="1"/>
              <a:t>топтарының</a:t>
            </a:r>
            <a:r>
              <a:rPr lang="ru-RU" altLang="ru-RU" dirty="0"/>
              <a:t> </a:t>
            </a:r>
            <a:r>
              <a:rPr lang="ru-RU" altLang="ru-RU" dirty="0" err="1"/>
              <a:t>оң</a:t>
            </a:r>
            <a:r>
              <a:rPr lang="ru-RU" altLang="ru-RU" dirty="0"/>
              <a:t> </a:t>
            </a:r>
            <a:r>
              <a:rPr lang="ru-RU" altLang="ru-RU" dirty="0" err="1"/>
              <a:t>индуктивті</a:t>
            </a:r>
            <a:r>
              <a:rPr lang="ru-RU" altLang="ru-RU" dirty="0"/>
              <a:t> </a:t>
            </a:r>
            <a:r>
              <a:rPr lang="ru-RU" altLang="ru-RU" dirty="0" err="1"/>
              <a:t>эффектінің</a:t>
            </a:r>
            <a:r>
              <a:rPr lang="ru-RU" altLang="ru-RU" dirty="0"/>
              <a:t> </a:t>
            </a:r>
            <a:r>
              <a:rPr lang="ru-RU" altLang="ru-RU" dirty="0" err="1"/>
              <a:t>әсерінен</a:t>
            </a:r>
            <a:r>
              <a:rPr lang="ru-RU" altLang="ru-RU" dirty="0"/>
              <a:t> </a:t>
            </a:r>
            <a:r>
              <a:rPr lang="ru-RU" altLang="ru-RU" dirty="0" err="1"/>
              <a:t>алкилді</a:t>
            </a:r>
            <a:r>
              <a:rPr lang="ru-RU" altLang="ru-RU" dirty="0"/>
              <a:t> </a:t>
            </a:r>
            <a:r>
              <a:rPr lang="ru-RU" altLang="ru-RU" dirty="0" err="1"/>
              <a:t>карбкатиондар</a:t>
            </a:r>
            <a:r>
              <a:rPr lang="ru-RU" altLang="ru-RU" dirty="0"/>
              <a:t> </a:t>
            </a:r>
            <a:r>
              <a:rPr lang="ru-RU" altLang="ru-RU" dirty="0" err="1"/>
              <a:t>қатарында</a:t>
            </a:r>
            <a:r>
              <a:rPr lang="ru-RU" altLang="ru-RU" dirty="0"/>
              <a:t> </a:t>
            </a:r>
            <a:r>
              <a:rPr lang="ru-RU" altLang="ru-RU" dirty="0" err="1"/>
              <a:t>тұрақтылық</a:t>
            </a:r>
            <a:r>
              <a:rPr lang="ru-RU" altLang="ru-RU" dirty="0"/>
              <a:t> </a:t>
            </a:r>
            <a:r>
              <a:rPr lang="ru-RU" altLang="ru-RU" dirty="0" err="1"/>
              <a:t>біріншілік</a:t>
            </a:r>
            <a:r>
              <a:rPr lang="ru-RU" altLang="ru-RU" dirty="0"/>
              <a:t> </a:t>
            </a:r>
            <a:r>
              <a:rPr lang="ru-RU" altLang="ru-RU" dirty="0" err="1"/>
              <a:t>иондардан</a:t>
            </a:r>
            <a:r>
              <a:rPr lang="ru-RU" altLang="ru-RU" dirty="0"/>
              <a:t> </a:t>
            </a:r>
            <a:r>
              <a:rPr lang="ru-RU" altLang="ru-RU" dirty="0" err="1"/>
              <a:t>үшіншілік</a:t>
            </a:r>
            <a:r>
              <a:rPr lang="ru-RU" altLang="ru-RU" dirty="0"/>
              <a:t> </a:t>
            </a:r>
            <a:r>
              <a:rPr lang="ru-RU" altLang="ru-RU" dirty="0" err="1"/>
              <a:t>иондарға</a:t>
            </a:r>
            <a:r>
              <a:rPr lang="ru-RU" altLang="ru-RU" dirty="0"/>
              <a:t> </a:t>
            </a:r>
            <a:r>
              <a:rPr lang="ru-RU" altLang="ru-RU" dirty="0" err="1"/>
              <a:t>қарай</a:t>
            </a:r>
            <a:r>
              <a:rPr lang="ru-RU" altLang="ru-RU" dirty="0"/>
              <a:t> </a:t>
            </a:r>
            <a:r>
              <a:rPr lang="ru-RU" altLang="ru-RU" dirty="0" err="1"/>
              <a:t>жоғарлайды</a:t>
            </a:r>
            <a:r>
              <a:rPr lang="ru-RU" altLang="ru-RU" dirty="0"/>
              <a:t>:</a:t>
            </a:r>
          </a:p>
          <a:p>
            <a:pPr marL="0" indent="0" algn="just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ru-RU" altLang="ru-RU" dirty="0" err="1"/>
              <a:t>Сондықтан</a:t>
            </a:r>
            <a:r>
              <a:rPr lang="ru-RU" altLang="ru-RU" dirty="0"/>
              <a:t>, </a:t>
            </a:r>
            <a:r>
              <a:rPr lang="ru-RU" altLang="ru-RU" b="1" dirty="0"/>
              <a:t>S</a:t>
            </a:r>
            <a:r>
              <a:rPr lang="ru-RU" altLang="ru-RU" sz="1200" b="1" dirty="0"/>
              <a:t>N</a:t>
            </a:r>
            <a:r>
              <a:rPr lang="ru-RU" altLang="ru-RU" b="1" dirty="0"/>
              <a:t>1</a:t>
            </a:r>
            <a:r>
              <a:rPr lang="ru-RU" altLang="ru-RU" dirty="0"/>
              <a:t> </a:t>
            </a:r>
            <a:r>
              <a:rPr lang="ru-RU" altLang="ru-RU" dirty="0" err="1"/>
              <a:t>механизмі</a:t>
            </a:r>
            <a:r>
              <a:rPr lang="ru-RU" altLang="ru-RU" dirty="0"/>
              <a:t> тек </a:t>
            </a:r>
            <a:r>
              <a:rPr lang="ru-RU" altLang="ru-RU" b="1" i="1" dirty="0" err="1"/>
              <a:t>үшіншілік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алкилгалогендерге</a:t>
            </a:r>
            <a:r>
              <a:rPr lang="ru-RU" altLang="ru-RU" b="1" i="1" dirty="0"/>
              <a:t> </a:t>
            </a:r>
            <a:r>
              <a:rPr lang="ru-RU" altLang="ru-RU" dirty="0"/>
              <a:t>, ал </a:t>
            </a:r>
            <a:r>
              <a:rPr lang="ru-RU" altLang="ru-RU" b="1" dirty="0"/>
              <a:t>S</a:t>
            </a:r>
            <a:r>
              <a:rPr lang="ru-RU" altLang="ru-RU" sz="1200" b="1" dirty="0"/>
              <a:t>N</a:t>
            </a:r>
            <a:r>
              <a:rPr lang="ru-RU" altLang="ru-RU" b="1" dirty="0"/>
              <a:t>2 - </a:t>
            </a:r>
            <a:r>
              <a:rPr lang="ru-RU" altLang="ru-RU" b="1" dirty="0" err="1"/>
              <a:t>біріншілік</a:t>
            </a:r>
            <a:r>
              <a:rPr lang="ru-RU" altLang="ru-RU" b="1" dirty="0"/>
              <a:t> </a:t>
            </a:r>
            <a:r>
              <a:rPr lang="ru-RU" altLang="ru-RU" b="1" dirty="0" err="1"/>
              <a:t>алкилгалогендерге</a:t>
            </a:r>
            <a:r>
              <a:rPr lang="ru-RU" altLang="ru-RU" dirty="0"/>
              <a:t> </a:t>
            </a:r>
            <a:r>
              <a:rPr lang="ru-RU" altLang="ru-RU" dirty="0" err="1"/>
              <a:t>тән</a:t>
            </a:r>
            <a:r>
              <a:rPr lang="ru-RU" altLang="ru-RU" dirty="0"/>
              <a:t> </a:t>
            </a:r>
            <a:r>
              <a:rPr lang="ru-RU" altLang="ru-RU" dirty="0" err="1"/>
              <a:t>болады</a:t>
            </a:r>
            <a:r>
              <a:rPr lang="ru-RU" altLang="ru-RU" dirty="0"/>
              <a:t>. </a:t>
            </a:r>
            <a:r>
              <a:rPr lang="ru-RU" altLang="ru-RU" dirty="0" err="1"/>
              <a:t>Екіншілік</a:t>
            </a:r>
            <a:r>
              <a:rPr lang="ru-RU" altLang="ru-RU" dirty="0"/>
              <a:t> </a:t>
            </a:r>
            <a:r>
              <a:rPr lang="ru-RU" altLang="ru-RU" dirty="0" err="1"/>
              <a:t>алкилгалогендер</a:t>
            </a:r>
            <a:r>
              <a:rPr lang="ru-RU" altLang="ru-RU" dirty="0"/>
              <a:t> </a:t>
            </a:r>
            <a:r>
              <a:rPr lang="ru-RU" altLang="ru-RU" dirty="0" err="1"/>
              <a:t>жағдайға</a:t>
            </a:r>
            <a:r>
              <a:rPr lang="ru-RU" altLang="ru-RU" dirty="0"/>
              <a:t> </a:t>
            </a:r>
            <a:r>
              <a:rPr lang="ru-RU" altLang="ru-RU" dirty="0" err="1"/>
              <a:t>байланысты</a:t>
            </a:r>
            <a:r>
              <a:rPr lang="ru-RU" altLang="ru-RU" dirty="0"/>
              <a:t> </a:t>
            </a:r>
            <a:r>
              <a:rPr lang="ru-RU" altLang="ru-RU" dirty="0" err="1"/>
              <a:t>екі</a:t>
            </a:r>
            <a:r>
              <a:rPr lang="ru-RU" altLang="ru-RU" dirty="0"/>
              <a:t> </a:t>
            </a:r>
            <a:r>
              <a:rPr lang="ru-RU" altLang="ru-RU" dirty="0" err="1"/>
              <a:t>механизммен</a:t>
            </a:r>
            <a:r>
              <a:rPr lang="ru-RU" altLang="ru-RU" dirty="0"/>
              <a:t> </a:t>
            </a:r>
            <a:r>
              <a:rPr lang="ru-RU" altLang="ru-RU" dirty="0" err="1"/>
              <a:t>жүруі</a:t>
            </a:r>
            <a:r>
              <a:rPr lang="ru-RU" altLang="ru-RU" dirty="0"/>
              <a:t> </a:t>
            </a:r>
            <a:r>
              <a:rPr lang="ru-RU" altLang="ru-RU" dirty="0" err="1"/>
              <a:t>мүмкін</a:t>
            </a:r>
            <a:r>
              <a:rPr lang="ru-RU" altLang="ru-RU" dirty="0"/>
              <a:t>. 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75695DDD-D1BA-9338-1151-26E42E05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754313"/>
            <a:ext cx="5410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DF4B91-4825-C615-EF54-A05CE4EDAE10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8AB5ABF0-7B7C-9964-F780-0BE313907C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11701" y="360149"/>
            <a:ext cx="6974924" cy="4061125"/>
          </a:xfrm>
        </p:spPr>
        <p:txBody>
          <a:bodyPr spcFirstLastPara="1">
            <a:noAutofit/>
          </a:bodyPr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/>
            </a:pPr>
            <a:r>
              <a:rPr lang="ru" sz="1600" b="1" i="1" dirty="0">
                <a:solidFill>
                  <a:srgbClr val="0B5394"/>
                </a:solidFill>
                <a:sym typeface="Arial"/>
              </a:rPr>
              <a:t>Элиминирлену (Е)</a:t>
            </a:r>
            <a:r>
              <a:rPr lang="ru" sz="1600" b="1" i="1" dirty="0">
                <a:solidFill>
                  <a:srgbClr val="741B47"/>
                </a:solidFill>
                <a:sym typeface="Arial"/>
              </a:rPr>
              <a:t> 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(</a:t>
            </a:r>
            <a:r>
              <a:rPr lang="ru" sz="1600" dirty="0">
                <a:solidFill>
                  <a:schemeClr val="dk1"/>
                </a:solidFill>
                <a:highlight>
                  <a:schemeClr val="lt1"/>
                </a:highlight>
                <a:sym typeface="Arial"/>
              </a:rPr>
              <a:t>бөліну) реакциясы 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дегеніміз субстраттан екі атомының немесе белгілі бір топтың бөлініп шығып, қос байланыстың түзілуі. 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457200" indent="-355600" algn="just" eaLnBrk="1" fontAlgn="auto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  <a:defRPr/>
            </a:pPr>
            <a:r>
              <a:rPr lang="ru" sz="1600" dirty="0">
                <a:solidFill>
                  <a:schemeClr val="dk1"/>
                </a:solidFill>
                <a:sym typeface="Arial"/>
              </a:rPr>
              <a:t>Галогеналкандар үшін </a:t>
            </a:r>
            <a:r>
              <a:rPr lang="ru" sz="1600" b="1" dirty="0">
                <a:solidFill>
                  <a:srgbClr val="1C4587"/>
                </a:solidFill>
                <a:sym typeface="Arial"/>
              </a:rPr>
              <a:t>элиминирлену реакциясы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- ол көміртек атомдардан </a:t>
            </a:r>
            <a:r>
              <a:rPr lang="ru" sz="1600" b="1" dirty="0">
                <a:solidFill>
                  <a:srgbClr val="990000"/>
                </a:solidFill>
                <a:sym typeface="Arial"/>
              </a:rPr>
              <a:t>протон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және </a:t>
            </a:r>
            <a:r>
              <a:rPr lang="ru" sz="1600" b="1" dirty="0">
                <a:solidFill>
                  <a:srgbClr val="990000"/>
                </a:solidFill>
                <a:sym typeface="Arial"/>
              </a:rPr>
              <a:t>галоген-ионның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бөлініп шығып, көміртек-көміртек қос байланыстың (-С</a:t>
            </a:r>
            <a:r>
              <a:rPr lang="ru-RU" sz="1600" dirty="0">
                <a:solidFill>
                  <a:schemeClr val="dk1"/>
                </a:solidFill>
                <a:sym typeface="Arial"/>
              </a:rPr>
              <a:t>=С-)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түзілу реакциясы.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457200" indent="-355600" algn="just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  <a:defRPr/>
            </a:pPr>
            <a:r>
              <a:rPr lang="ru" sz="1600" dirty="0">
                <a:solidFill>
                  <a:schemeClr val="dk1"/>
                </a:solidFill>
                <a:sym typeface="Arial"/>
              </a:rPr>
              <a:t>Реакцияда субстраттан </a:t>
            </a:r>
            <a:r>
              <a:rPr lang="ru" sz="1600" b="1" dirty="0">
                <a:solidFill>
                  <a:srgbClr val="990000"/>
                </a:solidFill>
                <a:sym typeface="Arial"/>
              </a:rPr>
              <a:t>Н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ж/е </a:t>
            </a:r>
            <a:r>
              <a:rPr lang="ru" sz="1600" b="1" dirty="0">
                <a:solidFill>
                  <a:srgbClr val="990000"/>
                </a:solidFill>
                <a:sym typeface="Arial"/>
              </a:rPr>
              <a:t>Наl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бөлініп шығуына байланысты оны  </a:t>
            </a:r>
            <a:r>
              <a:rPr lang="ru" sz="1600" b="1" dirty="0">
                <a:solidFill>
                  <a:srgbClr val="990000"/>
                </a:solidFill>
                <a:sym typeface="Arial"/>
              </a:rPr>
              <a:t>дегидрогалогендену</a:t>
            </a:r>
            <a:r>
              <a:rPr lang="ru" sz="1600" dirty="0">
                <a:solidFill>
                  <a:schemeClr val="dk1"/>
                </a:solidFill>
                <a:sym typeface="Arial"/>
              </a:rPr>
              <a:t> реакциялары деп атайды.</a:t>
            </a:r>
            <a:endParaRPr sz="1600" dirty="0">
              <a:solidFill>
                <a:schemeClr val="dk1"/>
              </a:solidFill>
              <a:sym typeface="Arial"/>
            </a:endParaRPr>
          </a:p>
          <a:p>
            <a:pPr marL="457200" algn="just" eaLnBrk="1" fontAlgn="auto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None/>
              <a:defRPr/>
            </a:pPr>
            <a:endParaRPr sz="16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7603B5-1613-D6A8-E6BD-024B9618F607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E52EC92-6F45-44F1-BBC3-EB4290D67B16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>
            <a:extLst>
              <a:ext uri="{FF2B5EF4-FFF2-40B4-BE49-F238E27FC236}">
                <a16:creationId xmlns:a16="http://schemas.microsoft.com/office/drawing/2014/main" id="{C78647C8-2162-6EC6-96B5-B81CFEA1D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449065"/>
            <a:ext cx="4494635" cy="26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Прямоугольник 1">
            <a:extLst>
              <a:ext uri="{FF2B5EF4-FFF2-40B4-BE49-F238E27FC236}">
                <a16:creationId xmlns:a16="http://schemas.microsoft.com/office/drawing/2014/main" id="{C2C94B48-C01B-066B-47FE-3878350E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8" y="141288"/>
            <a:ext cx="3830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Элиминирлену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(Е) </a:t>
            </a:r>
            <a:r>
              <a:rPr lang="ru-RU" altLang="ru-R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реакцияның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механизмдері</a:t>
            </a:r>
            <a:r>
              <a:rPr lang="en-US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B0B1B-58CE-357E-68D2-A97B84BC1C18}"/>
              </a:ext>
            </a:extLst>
          </p:cNvPr>
          <p:cNvSpPr txBox="1"/>
          <p:nvPr/>
        </p:nvSpPr>
        <p:spPr>
          <a:xfrm>
            <a:off x="1104054" y="3055872"/>
            <a:ext cx="7220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E1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мономолекулярлы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кезең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кететін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топтың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галогеннің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бөлінуі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карбкатион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кезең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карбкатионнан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жұлып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Ерекшелігі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карбкатион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E2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механизмі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бимолекулярлы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ғана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кезеңде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β-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протонды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жұлып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ал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кететін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(галоген)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мезгілде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Ерекшелігі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сатылы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мезгілде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протон мен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кететін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топ </a:t>
            </a:r>
            <a:r>
              <a:rPr lang="ru-R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бөлінеді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77910-25AB-6493-38ED-20CF348E087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6">
            <a:extLst>
              <a:ext uri="{FF2B5EF4-FFF2-40B4-BE49-F238E27FC236}">
                <a16:creationId xmlns:a16="http://schemas.microsoft.com/office/drawing/2014/main" id="{36317A4E-323C-7E5D-C3D4-1F0D78DE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9" y="342900"/>
            <a:ext cx="21812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Мономолекулярлы</a:t>
            </a:r>
            <a:r>
              <a:rPr lang="ru-RU" alt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Е1</a:t>
            </a:r>
          </a:p>
          <a:p>
            <a:pPr algn="ctr" eaLnBrk="1" hangingPunct="1"/>
            <a:endParaRPr lang="ru-RU" alt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ru-RU" altLang="ru-RU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[R-</a:t>
            </a:r>
            <a:r>
              <a:rPr lang="ru-RU" altLang="ru-RU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  <a:p>
            <a:pPr algn="ctr" eaLnBrk="1" hangingPunct="1"/>
            <a:endParaRPr lang="ru-RU" altLang="ru-RU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A598F-DC5A-275C-D176-027D097A6D17}"/>
              </a:ext>
            </a:extLst>
          </p:cNvPr>
          <p:cNvSpPr txBox="1"/>
          <p:nvPr/>
        </p:nvSpPr>
        <p:spPr>
          <a:xfrm>
            <a:off x="593356" y="1490985"/>
            <a:ext cx="277177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None/>
              <a:defRPr/>
            </a:pPr>
            <a:r>
              <a:rPr lang="ru-RU" b="1" kern="0" dirty="0">
                <a:solidFill>
                  <a:srgbClr val="66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" b="1" kern="0" dirty="0">
                <a:solidFill>
                  <a:srgbClr val="00206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Үшіншілік ж/е екіншілік R-Hal </a:t>
            </a:r>
          </a:p>
          <a:p>
            <a:pPr marL="1710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None/>
              <a:defRPr/>
            </a:pPr>
            <a:r>
              <a:rPr lang="ru" b="1" kern="0" dirty="0">
                <a:solidFill>
                  <a:srgbClr val="00206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дегидрогалогенденеді</a:t>
            </a:r>
            <a:endParaRPr lang="ru-RU" b="1" kern="0" dirty="0">
              <a:solidFill>
                <a:srgbClr val="00206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None/>
              <a:defRPr/>
            </a:pPr>
            <a:endParaRPr lang="ru-RU" b="1" kern="0" dirty="0">
              <a:solidFill>
                <a:srgbClr val="0B5394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1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None/>
              <a:defRPr/>
            </a:pPr>
            <a:r>
              <a:rPr lang="en-US" b="1" kern="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lang="ru-RU" b="1" kern="0" dirty="0">
              <a:solidFill>
                <a:srgbClr val="0B5394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D1108-0827-5297-04F7-73D596A8C7ED}"/>
              </a:ext>
            </a:extLst>
          </p:cNvPr>
          <p:cNvSpPr txBox="1"/>
          <p:nvPr/>
        </p:nvSpPr>
        <p:spPr>
          <a:xfrm>
            <a:off x="576849" y="2570704"/>
            <a:ext cx="291343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Реакциондық орталықтарда көлемді орынбасушылар болу керек</a:t>
            </a:r>
            <a:endParaRPr lang="ru-RU" sz="1200" kern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584BA77A-678F-C276-F629-A45BE41E0F9B}"/>
              </a:ext>
            </a:extLst>
          </p:cNvPr>
          <p:cNvSpPr/>
          <p:nvPr/>
        </p:nvSpPr>
        <p:spPr>
          <a:xfrm rot="5400000">
            <a:off x="1666138" y="2202205"/>
            <a:ext cx="361950" cy="12382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latin typeface="Calibri" panose="020F0502020204030204" pitchFamily="34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AC3FA7-83CC-659C-4281-E02915A1D856}"/>
              </a:ext>
            </a:extLst>
          </p:cNvPr>
          <p:cNvSpPr/>
          <p:nvPr/>
        </p:nvSpPr>
        <p:spPr>
          <a:xfrm>
            <a:off x="593356" y="3398505"/>
            <a:ext cx="6781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800"/>
              <a:buFont typeface="Arial"/>
              <a:buNone/>
              <a:defRPr/>
            </a:pP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Элиминирлеу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u="sng" kern="0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Зайцев </a:t>
            </a:r>
            <a:r>
              <a:rPr lang="ru-RU" b="1" u="sng" kern="0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ережесіне</a:t>
            </a:r>
            <a:r>
              <a:rPr lang="ru-RU" b="1" u="sng" kern="0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kern="0" dirty="0" err="1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сәйкес</a:t>
            </a:r>
            <a:r>
              <a:rPr lang="ru-RU" kern="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kern="0" dirty="0" err="1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жүреді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i="1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b="1" i="1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b="1" i="1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атомы аз </a:t>
            </a:r>
            <a:r>
              <a:rPr lang="ru-RU" b="1" i="1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сутекпен</a:t>
            </a:r>
            <a:r>
              <a:rPr lang="ru-RU" b="1" i="1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b="1" i="1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b="1" i="1" dirty="0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1" dirty="0" err="1">
                <a:solidFill>
                  <a:srgbClr val="0070C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атомынан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көбірек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алкил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топтарымен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орынбасқан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көміртектен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бөлінеді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реакция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өнімдерінің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ішінде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неғұрлым</a:t>
            </a:r>
            <a:r>
              <a:rPr lang="ru-RU" b="1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тұрақты</a:t>
            </a:r>
            <a:r>
              <a:rPr lang="ru-RU" b="1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b="1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орынбасқан</a:t>
            </a:r>
            <a:r>
              <a:rPr lang="ru-RU" b="1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</a:t>
            </a:r>
            <a:r>
              <a:rPr lang="ru-RU" b="1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r>
              <a:rPr lang="ru-RU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b="1" kern="0" dirty="0">
              <a:solidFill>
                <a:srgbClr val="0070C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59EAF-0286-881E-5277-4503E4968EF0}"/>
              </a:ext>
            </a:extLst>
          </p:cNvPr>
          <p:cNvSpPr txBox="1"/>
          <p:nvPr/>
        </p:nvSpPr>
        <p:spPr>
          <a:xfrm>
            <a:off x="4142105" y="342900"/>
            <a:ext cx="3612383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" sz="1600" b="1" kern="0" dirty="0">
                <a:solidFill>
                  <a:srgbClr val="FF000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Бимолекулярлы бөліну Е2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" sz="1600" b="1" kern="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" sz="1600" b="1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</a:t>
            </a:r>
            <a:r>
              <a:rPr lang="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= </a:t>
            </a:r>
            <a:r>
              <a:rPr lang="ru" sz="1600" b="1" i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</a:t>
            </a:r>
            <a:r>
              <a:rPr lang="ru" sz="16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[R-Hal]</a:t>
            </a:r>
            <a:r>
              <a:rPr lang="en-US" sz="16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[B</a:t>
            </a:r>
            <a:r>
              <a:rPr lang="kk-KZ" sz="16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en-US" sz="1600" b="1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]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600" b="1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defRPr/>
            </a:pPr>
            <a:endParaRPr lang="ru" b="1" kern="0" dirty="0">
              <a:solidFill>
                <a:srgbClr val="00206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defRPr/>
            </a:pPr>
            <a:r>
              <a:rPr lang="ru" b="1" kern="0" dirty="0">
                <a:solidFill>
                  <a:srgbClr val="00206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Біріншілік ж/е екіншілік R-Hal-дың дегидрогалогенденуі;</a:t>
            </a:r>
            <a:endParaRPr lang="en-US" b="1" kern="0" dirty="0">
              <a:solidFill>
                <a:srgbClr val="00206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defRPr/>
            </a:pPr>
            <a:endParaRPr lang="ru" b="1" kern="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defRPr/>
            </a:pPr>
            <a:endParaRPr lang="ru" b="1" kern="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defRPr/>
            </a:pPr>
            <a:endParaRPr lang="ru" b="1" kern="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defRPr/>
            </a:pPr>
            <a:r>
              <a:rPr lang="ru" sz="1200" b="1" kern="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Реакциондық орталықтарда аз көлемді орынбасушылар б.керек</a:t>
            </a:r>
            <a:r>
              <a:rPr lang="en-US" sz="1200" b="1" kern="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!!!</a:t>
            </a:r>
            <a:endParaRPr lang="ru" sz="1200" b="1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" sz="1600" b="1" kern="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267CC12-E476-19A0-A3EA-26221FE44F77}"/>
              </a:ext>
            </a:extLst>
          </p:cNvPr>
          <p:cNvSpPr/>
          <p:nvPr/>
        </p:nvSpPr>
        <p:spPr>
          <a:xfrm rot="5400000">
            <a:off x="5722749" y="2202205"/>
            <a:ext cx="361950" cy="12382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latin typeface="Calibri" panose="020F0502020204030204" pitchFamily="34" charset="0"/>
              <a:sym typeface="Arial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DAAF8A-D123-6D64-BD6B-06C01350C5C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06;p20">
            <a:extLst>
              <a:ext uri="{FF2B5EF4-FFF2-40B4-BE49-F238E27FC236}">
                <a16:creationId xmlns:a16="http://schemas.microsoft.com/office/drawing/2014/main" id="{D254A188-BEA4-C38A-9CF3-8CC5390C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47638"/>
            <a:ext cx="6373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Times New Roman" panose="02020603050405020304" pitchFamily="18" charset="0"/>
              </a:rPr>
              <a:t>Элиминирлену бағыты: Зайцев және Гофман ережелері.</a:t>
            </a:r>
            <a:endParaRPr lang="ru-RU" altLang="ru-RU" sz="180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8131" name="Google Shape;107;p20">
            <a:extLst>
              <a:ext uri="{FF2B5EF4-FFF2-40B4-BE49-F238E27FC236}">
                <a16:creationId xmlns:a16="http://schemas.microsoft.com/office/drawing/2014/main" id="{699E0CD4-AE68-4D6C-5A16-2DC4A42FC2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27075"/>
            <a:ext cx="720566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oogle Shape;108;p20">
            <a:extLst>
              <a:ext uri="{FF2B5EF4-FFF2-40B4-BE49-F238E27FC236}">
                <a16:creationId xmlns:a16="http://schemas.microsoft.com/office/drawing/2014/main" id="{937FE860-C0EE-C085-9489-37F3019567E7}"/>
              </a:ext>
            </a:extLst>
          </p:cNvPr>
          <p:cNvSpPr txBox="1"/>
          <p:nvPr/>
        </p:nvSpPr>
        <p:spPr>
          <a:xfrm>
            <a:off x="371475" y="3051888"/>
            <a:ext cx="7870869" cy="194998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Дегидрогалогендену реакциялардың көбісінде сутек атомы көршілес </a:t>
            </a:r>
            <a:r>
              <a:rPr lang="ru" sz="1600" b="1" kern="0" dirty="0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сутегі аз </a:t>
            </a:r>
            <a:r>
              <a:rPr lang="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көміртектен бөлініп шығады (</a:t>
            </a:r>
            <a:r>
              <a:rPr lang="ru" sz="1600" b="1" kern="0" dirty="0">
                <a:solidFill>
                  <a:srgbClr val="4C1130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Зайцев ережесі</a:t>
            </a:r>
            <a:r>
              <a:rPr lang="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). </a:t>
            </a:r>
            <a:endParaRPr sz="1600" kern="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Кейбір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жағдайда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Н-атомы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көршілес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b="1" kern="0" dirty="0" err="1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сутегі</a:t>
            </a:r>
            <a:r>
              <a:rPr lang="ru-RU" sz="1600" b="1" kern="0" dirty="0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b="1" kern="0" dirty="0" err="1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көп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көміртек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атомынан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бөлініп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шығып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орынбасушылары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b="1" kern="0" dirty="0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аз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алкен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ru-RU" sz="1600" kern="0" dirty="0" err="1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түзеді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(</a:t>
            </a:r>
            <a:r>
              <a:rPr lang="ru-RU" sz="1600" b="1" kern="0" dirty="0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Гофман </a:t>
            </a:r>
            <a:r>
              <a:rPr lang="ru-RU" sz="1600" b="1" kern="0" dirty="0" err="1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ережесі</a:t>
            </a:r>
            <a:r>
              <a:rPr lang="ru-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).</a:t>
            </a:r>
          </a:p>
          <a:p>
            <a:pPr marL="457200"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  <a:buNone/>
              <a:defRPr/>
            </a:pPr>
            <a:endParaRPr sz="1600" b="1" kern="0" dirty="0">
              <a:solidFill>
                <a:srgbClr val="CC0000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73AFC13-0614-CFE6-8E9C-D35E9DED5D87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>
            <a:extLst>
              <a:ext uri="{FF2B5EF4-FFF2-40B4-BE49-F238E27FC236}">
                <a16:creationId xmlns:a16="http://schemas.microsoft.com/office/drawing/2014/main" id="{1F0571C1-76C2-BBEB-6245-9AD8389DEE74}"/>
              </a:ext>
            </a:extLst>
          </p:cNvPr>
          <p:cNvSpPr txBox="1"/>
          <p:nvPr/>
        </p:nvSpPr>
        <p:spPr>
          <a:xfrm>
            <a:off x="246400" y="181025"/>
            <a:ext cx="5802708" cy="975746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127000" algn="just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" sz="1600" b="1" i="1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Стериялық көлемді негіздерд</a:t>
            </a:r>
            <a:r>
              <a:rPr lang="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і қолдану элиминирлеудің </a:t>
            </a:r>
            <a:r>
              <a:rPr lang="ru" sz="1600" b="1" kern="0" dirty="0">
                <a:solidFill>
                  <a:srgbClr val="741B47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Гофман ережесіне</a:t>
            </a:r>
            <a:r>
              <a:rPr lang="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сәйкес жүруін қамтамасыз етеді.</a:t>
            </a:r>
            <a:endParaRPr sz="1600" kern="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" sz="16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1600" kern="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0179" name="Google Shape;114;p21">
            <a:extLst>
              <a:ext uri="{FF2B5EF4-FFF2-40B4-BE49-F238E27FC236}">
                <a16:creationId xmlns:a16="http://schemas.microsoft.com/office/drawing/2014/main" id="{0573387B-7925-5D4C-4CDD-CB7D84C20D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157288"/>
            <a:ext cx="449103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5896E7-6353-6B65-6841-E2CA5087AEEA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0;p14">
            <a:extLst>
              <a:ext uri="{FF2B5EF4-FFF2-40B4-BE49-F238E27FC236}">
                <a16:creationId xmlns:a16="http://schemas.microsoft.com/office/drawing/2014/main" id="{9F9CE5CA-87A2-2C87-A9B5-901C4657CB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255588"/>
            <a:ext cx="8521700" cy="5715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2600" dirty="0" err="1">
                <a:solidFill>
                  <a:srgbClr val="FF0000"/>
                </a:solidFill>
              </a:rPr>
              <a:t>Алкилгалогенидтер</a:t>
            </a:r>
            <a:r>
              <a:rPr lang="ru-RU" altLang="ru-RU" sz="2600" dirty="0">
                <a:solidFill>
                  <a:srgbClr val="FF0000"/>
                </a:solidFill>
              </a:rPr>
              <a:t> (</a:t>
            </a:r>
            <a:r>
              <a:rPr lang="ru-RU" altLang="ru-RU" sz="2600" dirty="0" err="1">
                <a:solidFill>
                  <a:srgbClr val="FF0000"/>
                </a:solidFill>
              </a:rPr>
              <a:t>галогеналкандар</a:t>
            </a:r>
            <a:r>
              <a:rPr lang="ru-RU" altLang="ru-RU" sz="2600" dirty="0">
                <a:solidFill>
                  <a:srgbClr val="FF0000"/>
                </a:solidFill>
              </a:rPr>
              <a:t>) </a:t>
            </a:r>
            <a:r>
              <a:rPr lang="ru-RU" altLang="ru-RU" sz="2600" dirty="0" err="1">
                <a:solidFill>
                  <a:srgbClr val="FF0000"/>
                </a:solidFill>
              </a:rPr>
              <a:t>RНаl</a:t>
            </a:r>
            <a:endParaRPr lang="ru-RU" altLang="ru-RU" sz="2600" dirty="0">
              <a:solidFill>
                <a:srgbClr val="FF0000"/>
              </a:solidFill>
            </a:endParaRPr>
          </a:p>
        </p:txBody>
      </p:sp>
      <p:sp>
        <p:nvSpPr>
          <p:cNvPr id="6147" name="Google Shape;61;p14">
            <a:extLst>
              <a:ext uri="{FF2B5EF4-FFF2-40B4-BE49-F238E27FC236}">
                <a16:creationId xmlns:a16="http://schemas.microsoft.com/office/drawing/2014/main" id="{8D7DD8A1-0C80-C8A7-B47E-7B8785D4E8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985838"/>
            <a:ext cx="8521700" cy="5715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ru-RU" altLang="ru-RU" sz="2400" dirty="0" err="1"/>
              <a:t>қаныққан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көмірсутектердің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моногалоген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туындылары</a:t>
            </a:r>
            <a:endParaRPr lang="ru-RU" altLang="ru-RU" sz="2400" dirty="0"/>
          </a:p>
        </p:txBody>
      </p:sp>
      <p:pic>
        <p:nvPicPr>
          <p:cNvPr id="6148" name="Google Shape;62;p14">
            <a:extLst>
              <a:ext uri="{FF2B5EF4-FFF2-40B4-BE49-F238E27FC236}">
                <a16:creationId xmlns:a16="http://schemas.microsoft.com/office/drawing/2014/main" id="{FD820943-0138-A3B8-BB2F-4A0F5CA99C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16088"/>
            <a:ext cx="78486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F186AE9-3A2B-3E71-E6AA-39629D15591F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119;p22">
            <a:extLst>
              <a:ext uri="{FF2B5EF4-FFF2-40B4-BE49-F238E27FC236}">
                <a16:creationId xmlns:a16="http://schemas.microsoft.com/office/drawing/2014/main" id="{56175B0D-F54D-C046-C4AE-801412AE1A70}"/>
              </a:ext>
            </a:extLst>
          </p:cNvPr>
          <p:cNvSpPr txBox="1">
            <a:spLocks/>
          </p:cNvSpPr>
          <p:nvPr/>
        </p:nvSpPr>
        <p:spPr bwMode="auto">
          <a:xfrm>
            <a:off x="301625" y="112713"/>
            <a:ext cx="5546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ru-RU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және Е  реакциялардың бәсекелесуі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A9A18-F934-A90B-EEA2-80F80BE2E847}"/>
              </a:ext>
            </a:extLst>
          </p:cNvPr>
          <p:cNvSpPr txBox="1"/>
          <p:nvPr/>
        </p:nvSpPr>
        <p:spPr>
          <a:xfrm>
            <a:off x="376811" y="567233"/>
            <a:ext cx="5963697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Нуклеофилді орынбасу және элиминирлену реакциялары бір-бірімен бәсекеге түседі (</a:t>
            </a:r>
            <a:r>
              <a:rPr lang="en-US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en-US" sz="11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en-US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1/E1 </a:t>
            </a:r>
            <a:r>
              <a:rPr lang="kk-KZ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және </a:t>
            </a:r>
            <a:r>
              <a:rPr lang="en-US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</a:t>
            </a:r>
            <a:r>
              <a:rPr lang="en-US" sz="1100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</a:t>
            </a:r>
            <a:r>
              <a:rPr lang="kk-KZ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/E</a:t>
            </a:r>
            <a:r>
              <a:rPr lang="kk-KZ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2) </a:t>
            </a:r>
            <a:r>
              <a:rPr lang="ru" kern="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өйткені олар бірдей ауыспалы күйдің түзілуі арқылы жүреді.</a:t>
            </a:r>
            <a:endParaRPr lang="ru-RU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228" name="Рисунок 5">
            <a:extLst>
              <a:ext uri="{FF2B5EF4-FFF2-40B4-BE49-F238E27FC236}">
                <a16:creationId xmlns:a16="http://schemas.microsoft.com/office/drawing/2014/main" id="{4A3434B8-40EC-48E6-3B74-980F58186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08125"/>
            <a:ext cx="62357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2D197A-D443-DE2B-5577-C12DF2475DA8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119;p22">
            <a:extLst>
              <a:ext uri="{FF2B5EF4-FFF2-40B4-BE49-F238E27FC236}">
                <a16:creationId xmlns:a16="http://schemas.microsoft.com/office/drawing/2014/main" id="{0E95DAB7-0F0B-A1FF-D28D-6EEFF6CB8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52388"/>
            <a:ext cx="5546725" cy="5254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және Е  реакциялардың бәсекелесуі</a:t>
            </a:r>
          </a:p>
        </p:txBody>
      </p:sp>
      <p:sp>
        <p:nvSpPr>
          <p:cNvPr id="53251" name="Google Shape;120;p22">
            <a:extLst>
              <a:ext uri="{FF2B5EF4-FFF2-40B4-BE49-F238E27FC236}">
                <a16:creationId xmlns:a16="http://schemas.microsoft.com/office/drawing/2014/main" id="{9BF7FC28-C542-4794-152A-DFE72B1EB0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439738"/>
            <a:ext cx="8651875" cy="458946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Реагент табиғатының әсері: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</a:pP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күшті негіздерді қолдану  ⇒ </a:t>
            </a:r>
            <a:r>
              <a:rPr lang="ru-RU" altLang="ru-RU" sz="16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активті күшті Nu, бірақ әлсіз негіз ⇒ </a:t>
            </a:r>
            <a:r>
              <a:rPr lang="ru-RU" altLang="ru-RU" sz="16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1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ru-RU" altLang="ru-RU" sz="1600" b="1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Субстрат табиғатының әсері: </a:t>
            </a: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(бірдей реагент қолданғанда)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</a:pP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біріншілік R-Hal ⇒ </a:t>
            </a:r>
            <a:r>
              <a:rPr lang="ru-RU" altLang="ru-RU" sz="16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2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екіншілік, үшіншілік R-Hal ⇒ </a:t>
            </a:r>
            <a:r>
              <a:rPr lang="ru-RU" altLang="ru-RU" sz="16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үшіншілік R-Hal, күшті негіз болғанда  ⇒ </a:t>
            </a:r>
            <a:r>
              <a:rPr lang="ru-RU" altLang="ru-RU" sz="1600" b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 тек алкендер түзіледі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42F257-692E-E510-1030-8D7B24429A3D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oogle Shape;125;p23">
            <a:extLst>
              <a:ext uri="{FF2B5EF4-FFF2-40B4-BE49-F238E27FC236}">
                <a16:creationId xmlns:a16="http://schemas.microsoft.com/office/drawing/2014/main" id="{36B49C8E-3F2F-9F8E-639B-0609EA13D8C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004888"/>
            <a:ext cx="66135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Google Shape;126;p23">
            <a:extLst>
              <a:ext uri="{FF2B5EF4-FFF2-40B4-BE49-F238E27FC236}">
                <a16:creationId xmlns:a16="http://schemas.microsoft.com/office/drawing/2014/main" id="{C663916D-A0FF-A218-C5C1-8A44CDECF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9075"/>
            <a:ext cx="69151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Субстрат </a:t>
            </a:r>
            <a:r>
              <a:rPr lang="ru-RU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табиғатының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  <a:r>
              <a:rPr lang="ru-RU" alt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96BD55-70ED-21E1-7C98-5970144AD5B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119;p22">
            <a:extLst>
              <a:ext uri="{FF2B5EF4-FFF2-40B4-BE49-F238E27FC236}">
                <a16:creationId xmlns:a16="http://schemas.microsoft.com/office/drawing/2014/main" id="{2A443EE7-00AA-B936-B2AE-BC4D509A8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52388"/>
            <a:ext cx="5546725" cy="5254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1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және Е  реакциялардың бәсекелесуі</a:t>
            </a:r>
          </a:p>
        </p:txBody>
      </p:sp>
      <p:sp>
        <p:nvSpPr>
          <p:cNvPr id="57347" name="Google Shape;120;p22">
            <a:extLst>
              <a:ext uri="{FF2B5EF4-FFF2-40B4-BE49-F238E27FC236}">
                <a16:creationId xmlns:a16="http://schemas.microsoft.com/office/drawing/2014/main" id="{247FADD4-4A61-F0B8-C824-6EDE9A8F8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439738"/>
            <a:ext cx="8651875" cy="458946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Реагент </a:t>
            </a: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табиғатының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</a:pP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негіздерді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активті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бірақ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әлсіз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1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ru-RU" altLang="ru-RU" sz="16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Субстрат </a:t>
            </a: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табиғатының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бірдей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реагент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қолданғанда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</a:pP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R-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R-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R-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болғанда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 тек </a:t>
            </a:r>
            <a:r>
              <a:rPr lang="ru-RU" altLang="ru-RU" sz="16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алкендер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түзіледі</a:t>
            </a:r>
            <a:endParaRPr lang="ru-RU" altLang="ru-RU" sz="16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None/>
            </a:pP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Еріткіштің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өте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полярлы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еріткіштерде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⇒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көбінесе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1000"/>
              </a:spcBef>
              <a:spcAft>
                <a:spcPct val="0"/>
              </a:spcAft>
              <a:buSzPts val="1100"/>
              <a:buFont typeface="Arial" panose="020B0604020202020204" pitchFamily="34" charset="0"/>
              <a:buNone/>
            </a:pP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КОН (Н2О)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2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SzPts val="1100"/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КОН (С2Н5ОН)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Arial" panose="020B0604020202020204" pitchFamily="34" charset="0"/>
              <a:buNone/>
            </a:pP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Температураның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  <a:r>
              <a:rPr lang="ru-RU" altLang="ru-RU" sz="1600" b="1" dirty="0">
                <a:solidFill>
                  <a:srgbClr val="3876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температура ↑ ⇒ </a:t>
            </a:r>
            <a:r>
              <a:rPr lang="ru-RU" altLang="ru-RU" sz="16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 </a:t>
            </a:r>
            <a:endParaRPr lang="ru-RU" alt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420D41-A6CC-81EC-6CC2-D8BF5E993BD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>
            <a:extLst>
              <a:ext uri="{FF2B5EF4-FFF2-40B4-BE49-F238E27FC236}">
                <a16:creationId xmlns:a16="http://schemas.microsoft.com/office/drawing/2014/main" id="{E863131F-AC93-AF1E-F62C-7233CD33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93675"/>
            <a:ext cx="732006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Қорытындылай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галогеналкандардағы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нуклеофилді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алмасу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элиминирлену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реакцияларына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бірнеше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тұжырым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жасау</a:t>
            </a:r>
            <a:r>
              <a:rPr lang="kk-KZ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ғ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eaLnBrk="1" hangingPunct="1"/>
            <a:endParaRPr lang="ru-RU" alt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271463" algn="just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реакциялар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алкилгалогенидтерге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әсіресе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орташа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температурада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апротонды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еріткіштердегі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нуклеофилдермен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әсер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еткенде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1463" indent="-271463" algn="just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реакциялары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алкилгалогенидтерге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тән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әсіресе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апротонды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еріткіштердегі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әлсіз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нуклеофилдермен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әсер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еткенде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1463" indent="-271463" algn="just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Галогеналкандардан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алкендерді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Е2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реакциялары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71463" indent="-271463" algn="just" eaLnBrk="1" hangingPunct="1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температура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неғұрлым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соғұрлым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элиминирленудың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(Е)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ықтималдығы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жоғары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alt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17E0475-46C2-30E0-1ECC-27BB85C6333A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oogle Shape;67;p15">
            <a:extLst>
              <a:ext uri="{FF2B5EF4-FFF2-40B4-BE49-F238E27FC236}">
                <a16:creationId xmlns:a16="http://schemas.microsoft.com/office/drawing/2014/main" id="{A9E3E2A7-C73F-D470-F315-61625B3387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1925"/>
            <a:ext cx="79343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9DE0E60-5406-E905-7A72-F22006417B4D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72;p16">
            <a:extLst>
              <a:ext uri="{FF2B5EF4-FFF2-40B4-BE49-F238E27FC236}">
                <a16:creationId xmlns:a16="http://schemas.microsoft.com/office/drawing/2014/main" id="{8FF9EEE6-4BA8-44F0-B8EE-47016F315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525" y="14288"/>
            <a:ext cx="3167063" cy="471487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 err="1">
                <a:solidFill>
                  <a:srgbClr val="FF0000"/>
                </a:solidFill>
              </a:rPr>
              <a:t>Галогеналкандарды</a:t>
            </a:r>
            <a:r>
              <a:rPr lang="ru-RU" altLang="ru-RU" sz="1800" b="1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 err="1">
                <a:solidFill>
                  <a:srgbClr val="FF0000"/>
                </a:solidFill>
              </a:rPr>
              <a:t>алу</a:t>
            </a: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73" name="Google Shape;73;p16">
            <a:extLst>
              <a:ext uri="{FF2B5EF4-FFF2-40B4-BE49-F238E27FC236}">
                <a16:creationId xmlns:a16="http://schemas.microsoft.com/office/drawing/2014/main" id="{DE889568-2137-C7E3-828E-7AC0B3D576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485925"/>
            <a:ext cx="8520600" cy="3588300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ru" b="1" dirty="0">
                <a:highlight>
                  <a:srgbClr val="9FC5E8"/>
                </a:highlight>
              </a:rPr>
              <a:t>Алкандарды галогендеу (S</a:t>
            </a:r>
            <a:r>
              <a:rPr lang="ru" sz="1200" b="1" dirty="0">
                <a:highlight>
                  <a:srgbClr val="9FC5E8"/>
                </a:highlight>
              </a:rPr>
              <a:t>R</a:t>
            </a:r>
            <a:r>
              <a:rPr lang="ru" b="1" dirty="0">
                <a:highlight>
                  <a:srgbClr val="9FC5E8"/>
                </a:highlight>
              </a:rPr>
              <a:t>)</a:t>
            </a:r>
            <a:endParaRPr b="1" dirty="0">
              <a:highlight>
                <a:srgbClr val="9FC5E8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9FC5E8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9FC5E8"/>
              </a:highlight>
            </a:endParaRPr>
          </a:p>
          <a:p>
            <a:pPr>
              <a:spcBef>
                <a:spcPts val="1600"/>
              </a:spcBef>
              <a:buFont typeface="+mj-lt"/>
              <a:buAutoNum type="arabicPeriod" startAt="2"/>
              <a:defRPr/>
            </a:pPr>
            <a:r>
              <a:rPr lang="ru" b="1" dirty="0">
                <a:highlight>
                  <a:srgbClr val="9FC5E8"/>
                </a:highlight>
              </a:rPr>
              <a:t>Алкендерді гидрогалогендеу (Аd</a:t>
            </a:r>
            <a:r>
              <a:rPr lang="ru" sz="1200" b="1" dirty="0">
                <a:highlight>
                  <a:srgbClr val="9FC5E8"/>
                </a:highlight>
              </a:rPr>
              <a:t>E</a:t>
            </a:r>
            <a:r>
              <a:rPr lang="ru" b="1" dirty="0">
                <a:highlight>
                  <a:srgbClr val="9FC5E8"/>
                </a:highlight>
              </a:rPr>
              <a:t>)</a:t>
            </a:r>
          </a:p>
          <a:p>
            <a:pPr>
              <a:spcBef>
                <a:spcPts val="1600"/>
              </a:spcBef>
              <a:buFont typeface="+mj-lt"/>
              <a:buAutoNum type="arabicPeriod" startAt="2"/>
              <a:defRPr/>
            </a:pPr>
            <a:endParaRPr b="1" dirty="0">
              <a:highlight>
                <a:srgbClr val="9FC5E8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9FC5E8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9FC5E8"/>
              </a:highlight>
            </a:endParaRPr>
          </a:p>
          <a:p>
            <a:pPr>
              <a:spcBef>
                <a:spcPts val="1600"/>
              </a:spcBef>
              <a:buFont typeface="+mj-lt"/>
              <a:buAutoNum type="arabicPeriod" startAt="3"/>
              <a:defRPr/>
            </a:pPr>
            <a:r>
              <a:rPr lang="ru" b="1" dirty="0">
                <a:highlight>
                  <a:srgbClr val="9FC5E8"/>
                </a:highlight>
              </a:rPr>
              <a:t>Алкиндерді гидрогалогендеу (НСl, HBr)</a:t>
            </a:r>
            <a:endParaRPr b="1" dirty="0">
              <a:highlight>
                <a:srgbClr val="9FC5E8"/>
              </a:highlight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9FC5E8"/>
              </a:highlight>
            </a:endParaRPr>
          </a:p>
        </p:txBody>
      </p:sp>
      <p:pic>
        <p:nvPicPr>
          <p:cNvPr id="10244" name="Google Shape;74;p16">
            <a:extLst>
              <a:ext uri="{FF2B5EF4-FFF2-40B4-BE49-F238E27FC236}">
                <a16:creationId xmlns:a16="http://schemas.microsoft.com/office/drawing/2014/main" id="{3AA0DA2A-002F-EEEF-9ED4-6AD241E13B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866775"/>
            <a:ext cx="3468688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oogle Shape;75;p16">
            <a:extLst>
              <a:ext uri="{FF2B5EF4-FFF2-40B4-BE49-F238E27FC236}">
                <a16:creationId xmlns:a16="http://schemas.microsoft.com/office/drawing/2014/main" id="{05718561-3D63-C08F-E465-2CF35E0603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208530"/>
            <a:ext cx="7264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oogle Shape;76;p16">
            <a:extLst>
              <a:ext uri="{FF2B5EF4-FFF2-40B4-BE49-F238E27FC236}">
                <a16:creationId xmlns:a16="http://schemas.microsoft.com/office/drawing/2014/main" id="{37016AB7-28E6-8C61-E107-5C08E5EA1DC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957638"/>
            <a:ext cx="520223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07B11A-6F20-67BA-F905-A8AAB59091A9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>
            <a:extLst>
              <a:ext uri="{FF2B5EF4-FFF2-40B4-BE49-F238E27FC236}">
                <a16:creationId xmlns:a16="http://schemas.microsoft.com/office/drawing/2014/main" id="{2D6E8E30-B75E-CAA1-3D45-0BEEA73666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68600"/>
            <a:ext cx="8520600" cy="3082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" b="1" dirty="0">
                <a:highlight>
                  <a:srgbClr val="A4C2F4"/>
                </a:highlight>
              </a:rPr>
              <a:t>4. Спирттің гидроксил тобын галогенге алмастыру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  <a:defRPr/>
            </a:pPr>
            <a:r>
              <a:rPr lang="ru" b="1" dirty="0">
                <a:highlight>
                  <a:srgbClr val="A4C2F4"/>
                </a:highlight>
              </a:rPr>
              <a:t>5. Йодтау, фторлау реакциясы</a:t>
            </a:r>
            <a:endParaRPr b="1" dirty="0">
              <a:highlight>
                <a:srgbClr val="A4C2F4"/>
              </a:highlight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  <a:defRPr/>
            </a:pPr>
            <a:endParaRPr b="1" dirty="0">
              <a:highlight>
                <a:srgbClr val="A4C2F4"/>
              </a:highlight>
            </a:endParaRPr>
          </a:p>
        </p:txBody>
      </p:sp>
      <p:pic>
        <p:nvPicPr>
          <p:cNvPr id="12291" name="Google Shape;82;p17">
            <a:extLst>
              <a:ext uri="{FF2B5EF4-FFF2-40B4-BE49-F238E27FC236}">
                <a16:creationId xmlns:a16="http://schemas.microsoft.com/office/drawing/2014/main" id="{5C716643-4965-B932-C92B-6772A6C1B86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1525"/>
            <a:ext cx="46545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Google Shape;83;p17">
            <a:extLst>
              <a:ext uri="{FF2B5EF4-FFF2-40B4-BE49-F238E27FC236}">
                <a16:creationId xmlns:a16="http://schemas.microsoft.com/office/drawing/2014/main" id="{F8F0FF6C-48F8-1B51-B729-4EF67BF687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67125"/>
            <a:ext cx="4960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2083222-4F1A-0D71-8558-3BF3FEBA3B53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61;p14">
            <a:extLst>
              <a:ext uri="{FF2B5EF4-FFF2-40B4-BE49-F238E27FC236}">
                <a16:creationId xmlns:a16="http://schemas.microsoft.com/office/drawing/2014/main" id="{17CA4B7E-4B4B-48E9-7D64-B21D187F33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475" y="498368"/>
            <a:ext cx="7432675" cy="6064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ct val="0"/>
              </a:spcAft>
              <a:buSzPts val="1600"/>
            </a:pPr>
            <a:r>
              <a:rPr lang="ru-RU" altLang="ru-RU" sz="1200" dirty="0" err="1"/>
              <a:t>Молекулада</a:t>
            </a:r>
            <a:r>
              <a:rPr lang="ru-RU" altLang="ru-RU" sz="1200" dirty="0"/>
              <a:t>  </a:t>
            </a:r>
            <a:r>
              <a:rPr lang="ru-RU" altLang="ru-RU" sz="1200" dirty="0" err="1"/>
              <a:t>электротерістігі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жоғары</a:t>
            </a:r>
            <a:r>
              <a:rPr lang="ru-RU" altLang="ru-RU" sz="1200" dirty="0"/>
              <a:t> </a:t>
            </a:r>
            <a:r>
              <a:rPr lang="en-US" altLang="ru-RU" sz="1200" dirty="0"/>
              <a:t>Hal-</a:t>
            </a:r>
            <a:r>
              <a:rPr lang="ru-RU" altLang="ru-RU" sz="1200" dirty="0" err="1"/>
              <a:t>нің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болуы</a:t>
            </a:r>
            <a:r>
              <a:rPr lang="ru-RU" altLang="ru-RU" sz="1200" dirty="0"/>
              <a:t> электрон </a:t>
            </a:r>
            <a:r>
              <a:rPr lang="ru-RU" altLang="ru-RU" sz="1200" dirty="0" err="1"/>
              <a:t>тығыздығының</a:t>
            </a:r>
            <a:r>
              <a:rPr lang="ru-RU" altLang="ru-RU" sz="1200" dirty="0"/>
              <a:t> </a:t>
            </a:r>
            <a:r>
              <a:rPr lang="ru-RU" altLang="ru-RU" sz="1200" dirty="0" err="1"/>
              <a:t>ығусуына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алып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келеді</a:t>
            </a:r>
            <a:r>
              <a:rPr lang="ru-RU" altLang="ru-RU" sz="1200" dirty="0"/>
              <a:t>,</a:t>
            </a:r>
            <a:br>
              <a:rPr lang="en-US" altLang="ru-RU" sz="1200" dirty="0"/>
            </a:br>
            <a:r>
              <a:rPr lang="ru-RU" altLang="ru-RU" sz="1200" dirty="0" err="1"/>
              <a:t>яғни</a:t>
            </a:r>
            <a:r>
              <a:rPr lang="ru-RU" altLang="ru-RU" sz="1200" dirty="0"/>
              <a:t>  </a:t>
            </a:r>
            <a:r>
              <a:rPr lang="en-US" altLang="ru-RU" sz="1200" dirty="0"/>
              <a:t>Hal</a:t>
            </a:r>
            <a:r>
              <a:rPr lang="ru-RU" altLang="ru-RU" sz="1200" dirty="0"/>
              <a:t> </a:t>
            </a:r>
            <a:r>
              <a:rPr lang="ru-RU" altLang="ru-RU" sz="1200" dirty="0" err="1"/>
              <a:t>теріс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индукциялық</a:t>
            </a:r>
            <a:r>
              <a:rPr lang="ru-RU" altLang="ru-RU" sz="1200" dirty="0"/>
              <a:t> эффект </a:t>
            </a:r>
            <a:r>
              <a:rPr lang="ru-RU" altLang="ru-RU" sz="1200" dirty="0" err="1"/>
              <a:t>көрсетеді</a:t>
            </a:r>
            <a:r>
              <a:rPr lang="en-US" altLang="ru-RU" sz="1200" dirty="0"/>
              <a:t> </a:t>
            </a:r>
            <a:r>
              <a:rPr lang="kk-KZ" altLang="ru-RU" sz="1200" dirty="0"/>
              <a:t>(-</a:t>
            </a:r>
            <a:r>
              <a:rPr lang="en-US" altLang="ru-RU" sz="1200" dirty="0"/>
              <a:t>I)</a:t>
            </a:r>
            <a:r>
              <a:rPr lang="ru-RU" altLang="ru-RU" sz="1200" dirty="0"/>
              <a:t>. </a:t>
            </a:r>
            <a:r>
              <a:rPr lang="ru-RU" altLang="ru-RU" sz="1200" dirty="0" err="1"/>
              <a:t>Нәтижесінде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атомдарда</a:t>
            </a:r>
            <a:r>
              <a:rPr lang="ru-RU" altLang="ru-RU" sz="1200" dirty="0"/>
              <a:t> </a:t>
            </a:r>
            <a:r>
              <a:rPr lang="ru-RU" altLang="ru-RU" sz="1200" b="1" dirty="0" err="1"/>
              <a:t>эффективті</a:t>
            </a:r>
            <a:r>
              <a:rPr lang="ru-RU" altLang="ru-RU" sz="1200" b="1" dirty="0"/>
              <a:t> </a:t>
            </a:r>
            <a:r>
              <a:rPr lang="ru-RU" altLang="ru-RU" sz="1200" b="1" dirty="0" err="1"/>
              <a:t>зарядтар</a:t>
            </a:r>
            <a:r>
              <a:rPr lang="ru-RU" altLang="ru-RU" sz="1200" b="1" dirty="0"/>
              <a:t> </a:t>
            </a:r>
            <a:r>
              <a:rPr lang="ru-RU" altLang="ru-RU" sz="1200" dirty="0" err="1"/>
              <a:t>пайда</a:t>
            </a:r>
            <a:r>
              <a:rPr lang="ru-RU" altLang="ru-RU" sz="1200" dirty="0"/>
              <a:t> </a:t>
            </a:r>
            <a:r>
              <a:rPr lang="ru-RU" altLang="ru-RU" sz="1200" dirty="0" err="1"/>
              <a:t>болады</a:t>
            </a:r>
            <a:r>
              <a:rPr lang="ru-RU" altLang="ru-RU" sz="1200" dirty="0"/>
              <a:t> </a:t>
            </a:r>
            <a:r>
              <a:rPr lang="ru-RU" altLang="ru-RU" sz="1200" dirty="0">
                <a:sym typeface="Symbol" panose="05050102010706020507" pitchFamily="18" charset="2"/>
              </a:rPr>
              <a:t></a:t>
            </a:r>
            <a:r>
              <a:rPr lang="en-US" altLang="ru-RU" sz="1200" dirty="0">
                <a:sym typeface="Symbol" panose="05050102010706020507" pitchFamily="18" charset="2"/>
              </a:rPr>
              <a:t> </a:t>
            </a:r>
            <a:r>
              <a:rPr lang="ru-RU" altLang="ru-RU" sz="1200" b="1" i="1" dirty="0" err="1"/>
              <a:t>екі</a:t>
            </a:r>
            <a:r>
              <a:rPr lang="ru-RU" altLang="ru-RU" sz="1200" b="1" i="1" dirty="0"/>
              <a:t> </a:t>
            </a:r>
            <a:r>
              <a:rPr lang="ru-RU" altLang="ru-RU" sz="1200" b="1" i="1" dirty="0" err="1"/>
              <a:t>реакциондық</a:t>
            </a:r>
            <a:r>
              <a:rPr lang="ru-RU" altLang="ru-RU" sz="1200" b="1" i="1" dirty="0"/>
              <a:t> </a:t>
            </a:r>
            <a:r>
              <a:rPr lang="ru-RU" altLang="ru-RU" sz="1200" b="1" i="1" dirty="0" err="1"/>
              <a:t>орталық</a:t>
            </a:r>
            <a:r>
              <a:rPr lang="ru-RU" altLang="ru-RU" sz="1200" b="1" i="1" dirty="0"/>
              <a:t> </a:t>
            </a:r>
            <a:r>
              <a:rPr lang="ru-RU" altLang="ru-RU" sz="1200" dirty="0"/>
              <a:t>:</a:t>
            </a:r>
          </a:p>
        </p:txBody>
      </p:sp>
      <p:pic>
        <p:nvPicPr>
          <p:cNvPr id="14339" name="Рисунок 2">
            <a:extLst>
              <a:ext uri="{FF2B5EF4-FFF2-40B4-BE49-F238E27FC236}">
                <a16:creationId xmlns:a16="http://schemas.microsoft.com/office/drawing/2014/main" id="{80A86FA6-42AF-DD2A-9E45-39A0E43D4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919544"/>
            <a:ext cx="53276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1">
            <a:extLst>
              <a:ext uri="{FF2B5EF4-FFF2-40B4-BE49-F238E27FC236}">
                <a16:creationId xmlns:a16="http://schemas.microsoft.com/office/drawing/2014/main" id="{B78CFE61-E76D-A4F0-717C-4BCDC909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240367"/>
            <a:ext cx="8335963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alt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орталық</a:t>
            </a:r>
            <a:r>
              <a:rPr lang="ru-RU" alt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Hal-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мен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байланысқан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атомы;</a:t>
            </a:r>
            <a:endParaRPr lang="en-US" alt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СН-</a:t>
            </a:r>
            <a:r>
              <a:rPr lang="ru-RU" alt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қышқылдық</a:t>
            </a:r>
            <a:r>
              <a:rPr lang="ru-RU" alt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орталық</a:t>
            </a:r>
            <a:r>
              <a:rPr lang="ru-RU" alt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Hal-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ге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β-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орында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тұрған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көміртектегі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С-Н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полярлы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341" name="Google Shape;88;p18">
            <a:extLst>
              <a:ext uri="{FF2B5EF4-FFF2-40B4-BE49-F238E27FC236}">
                <a16:creationId xmlns:a16="http://schemas.microsoft.com/office/drawing/2014/main" id="{2A0ACFAE-562D-7442-5CD3-56F1D2BB289E}"/>
              </a:ext>
            </a:extLst>
          </p:cNvPr>
          <p:cNvSpPr txBox="1">
            <a:spLocks/>
          </p:cNvSpPr>
          <p:nvPr/>
        </p:nvSpPr>
        <p:spPr bwMode="auto">
          <a:xfrm>
            <a:off x="930275" y="0"/>
            <a:ext cx="5692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100"/>
            </a:pPr>
            <a:r>
              <a:rPr lang="ru-RU" altLang="ru-R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Галогеналкандардың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қасиеттері</a:t>
            </a:r>
            <a:endParaRPr lang="ru-RU" alt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1440AE-467E-3CAA-A452-19B75E689B21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1E52EC92-6F45-44F1-BBC3-EB4290D67B16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16386" name="Google Shape;62;p14">
            <a:extLst>
              <a:ext uri="{FF2B5EF4-FFF2-40B4-BE49-F238E27FC236}">
                <a16:creationId xmlns:a16="http://schemas.microsoft.com/office/drawing/2014/main" id="{EF6004EE-F28D-AC37-6FF1-B7D9826D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9" y="3372106"/>
            <a:ext cx="74326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Электрофилді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орталық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(α-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көміртек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атомы) С-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Наl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байланыстың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поляризациялануынан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п.б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. ➡️ нуклеофил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оған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шабуыл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жасау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Hal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нуклеофилге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алмасады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➡️</a:t>
            </a:r>
            <a:r>
              <a:rPr lang="ru-RU" altLang="ru-RU" sz="1200" b="1" i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нуклеофилді</a:t>
            </a:r>
            <a:r>
              <a:rPr lang="ru-RU" altLang="ru-RU" sz="1200" b="1" i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i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орынбасу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ru-RU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ru-RU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200" dirty="0">
                <a:solidFill>
                  <a:srgbClr val="00B050"/>
                </a:solidFill>
                <a:latin typeface="YS Text"/>
                <a:cs typeface="Calibri" panose="020F0502020204030204" pitchFamily="34" charset="0"/>
              </a:rPr>
              <a:t>S – </a:t>
            </a:r>
            <a:r>
              <a:rPr lang="en-US" altLang="ru-RU" sz="1200" i="1" dirty="0">
                <a:solidFill>
                  <a:srgbClr val="00B050"/>
                </a:solidFill>
                <a:latin typeface="YS Text"/>
                <a:cs typeface="Calibri" panose="020F0502020204030204" pitchFamily="34" charset="0"/>
              </a:rPr>
              <a:t>substitution</a:t>
            </a:r>
            <a:r>
              <a:rPr lang="en-US" altLang="ru-RU" sz="1200" dirty="0">
                <a:solidFill>
                  <a:srgbClr val="00B050"/>
                </a:solidFill>
                <a:latin typeface="YS Text"/>
                <a:cs typeface="Calibri" panose="020F0502020204030204" pitchFamily="34" charset="0"/>
              </a:rPr>
              <a:t>, N – </a:t>
            </a:r>
            <a:r>
              <a:rPr lang="en-US" altLang="ru-RU" sz="1200" i="1" dirty="0" err="1">
                <a:solidFill>
                  <a:srgbClr val="00B050"/>
                </a:solidFill>
                <a:latin typeface="YS Text"/>
                <a:cs typeface="Calibri" panose="020F0502020204030204" pitchFamily="34" charset="0"/>
              </a:rPr>
              <a:t>nucliophilic</a:t>
            </a:r>
            <a:r>
              <a:rPr lang="en-US" alt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жүреді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hangingPunct="1"/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Егер де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реакциондық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ортада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күшті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altLang="ru-RU" sz="12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Бренстед</a:t>
            </a:r>
            <a:r>
              <a:rPr lang="ru-RU" altLang="ru-RU" sz="12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негізі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реакция СН-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орталықтың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қатысуымен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жүруі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сутек</a:t>
            </a:r>
            <a:r>
              <a:rPr lang="ru-RU" altLang="ru-RU" sz="12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атомы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галоген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көрші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көміртектерден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элиминирленеді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</a:t>
            </a:r>
            <a:r>
              <a:rPr lang="ru-RU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ru-RU" altLang="ru-RU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kk-KZ" altLang="ru-RU" sz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ағыл. </a:t>
            </a:r>
            <a:r>
              <a:rPr lang="en-US" altLang="ru-RU" sz="12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</a:t>
            </a:r>
            <a:r>
              <a:rPr lang="en-US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бөлініп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шығады</a:t>
            </a:r>
            <a:r>
              <a:rPr lang="ru-RU" alt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>
            <a:extLst>
              <a:ext uri="{FF2B5EF4-FFF2-40B4-BE49-F238E27FC236}">
                <a16:creationId xmlns:a16="http://schemas.microsoft.com/office/drawing/2014/main" id="{8320C73E-1336-37B2-8C65-E09890ACD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535" y="35634"/>
            <a:ext cx="8520600" cy="427800"/>
          </a:xfrm>
        </p:spPr>
        <p:txBody>
          <a:bodyPr/>
          <a:lstStyle/>
          <a:p>
            <a:pPr algn="ctr">
              <a:defRPr/>
            </a:pPr>
            <a:r>
              <a:rPr lang="ru" sz="1600" b="1" dirty="0">
                <a:highlight>
                  <a:srgbClr val="A4C2F4"/>
                </a:highlight>
              </a:rPr>
              <a:t>Галогеналкандардағы нуклеофилді орынбасу реакциялары</a:t>
            </a:r>
            <a:endParaRPr sz="1600" b="1" dirty="0">
              <a:highlight>
                <a:srgbClr val="A4C2F4"/>
              </a:highlight>
            </a:endParaRPr>
          </a:p>
        </p:txBody>
      </p:sp>
      <p:pic>
        <p:nvPicPr>
          <p:cNvPr id="18435" name="Google Shape;96;p19">
            <a:extLst>
              <a:ext uri="{FF2B5EF4-FFF2-40B4-BE49-F238E27FC236}">
                <a16:creationId xmlns:a16="http://schemas.microsoft.com/office/drawing/2014/main" id="{D40F9373-3476-2F91-EE82-3947FA09BFC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82600"/>
            <a:ext cx="569118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BCCC78-1EFC-8968-6F07-C9F3FF8505D9}"/>
              </a:ext>
            </a:extLst>
          </p:cNvPr>
          <p:cNvSpPr/>
          <p:nvPr/>
        </p:nvSpPr>
        <p:spPr>
          <a:xfrm>
            <a:off x="152400" y="922338"/>
            <a:ext cx="1357313" cy="124936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8437" name="Прямоугольник 1">
            <a:extLst>
              <a:ext uri="{FF2B5EF4-FFF2-40B4-BE49-F238E27FC236}">
                <a16:creationId xmlns:a16="http://schemas.microsoft.com/office/drawing/2014/main" id="{B7874D14-5DDE-BFDB-5507-52F086939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49" y="1549400"/>
            <a:ext cx="101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алкилдеуші</a:t>
            </a:r>
            <a:r>
              <a:rPr lang="ru-RU" altLang="ru-RU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altLang="ru-RU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реагенттер</a:t>
            </a:r>
            <a:r>
              <a:rPr lang="ru-RU" altLang="ru-RU" sz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8438" name="Google Shape;90;p18">
            <a:extLst>
              <a:ext uri="{FF2B5EF4-FFF2-40B4-BE49-F238E27FC236}">
                <a16:creationId xmlns:a16="http://schemas.microsoft.com/office/drawing/2014/main" id="{22949D38-7139-C0B9-AD35-52A19741623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058863"/>
            <a:ext cx="11763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E8E169E-E1BF-3DDB-073A-B98D857A408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oogle Shape;101;p20">
            <a:extLst>
              <a:ext uri="{FF2B5EF4-FFF2-40B4-BE49-F238E27FC236}">
                <a16:creationId xmlns:a16="http://schemas.microsoft.com/office/drawing/2014/main" id="{C51DE37F-3BC9-73DA-80CB-D99AEA8906E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700088"/>
            <a:ext cx="782002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66338E-8C2C-A47D-2F9B-FD8FBCEDA598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308664E-8968-450F-ABFE-1C6BF432FD38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06;p21">
            <a:extLst>
              <a:ext uri="{FF2B5EF4-FFF2-40B4-BE49-F238E27FC236}">
                <a16:creationId xmlns:a16="http://schemas.microsoft.com/office/drawing/2014/main" id="{8F9ED67A-FB13-2F3C-1247-6323F611E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50800"/>
            <a:ext cx="4954588" cy="3873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solidFill>
                  <a:srgbClr val="FF0000"/>
                </a:solidFill>
              </a:rPr>
              <a:t>Бимолекулярлы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нуклеофилді</a:t>
            </a:r>
            <a:r>
              <a:rPr lang="ru-RU" altLang="ru-RU" sz="1600" b="1" dirty="0">
                <a:solidFill>
                  <a:srgbClr val="FF0000"/>
                </a:solidFill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</a:rPr>
              <a:t>орынбасу</a:t>
            </a:r>
            <a:r>
              <a:rPr lang="ru-RU" altLang="ru-RU" sz="1600" b="1" dirty="0">
                <a:solidFill>
                  <a:srgbClr val="FF0000"/>
                </a:solidFill>
              </a:rPr>
              <a:t> S</a:t>
            </a:r>
            <a:r>
              <a:rPr lang="ru-RU" altLang="ru-RU" sz="1200" b="1" dirty="0">
                <a:solidFill>
                  <a:srgbClr val="FF0000"/>
                </a:solidFill>
              </a:rPr>
              <a:t>N</a:t>
            </a:r>
            <a:r>
              <a:rPr lang="ru-RU" altLang="ru-RU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531" name="Google Shape;107;p21">
            <a:extLst>
              <a:ext uri="{FF2B5EF4-FFF2-40B4-BE49-F238E27FC236}">
                <a16:creationId xmlns:a16="http://schemas.microsoft.com/office/drawing/2014/main" id="{8B66209D-B989-0C4C-7737-369E9FFB2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150" y="438150"/>
            <a:ext cx="8521700" cy="455295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800" dirty="0"/>
          </a:p>
          <a:p>
            <a:pPr marL="0" indent="0">
              <a:spcBef>
                <a:spcPts val="16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sz="800" dirty="0"/>
          </a:p>
          <a:p>
            <a:pPr marL="0" indent="0" algn="just">
              <a:spcBef>
                <a:spcPts val="1600"/>
              </a:spcBef>
              <a:spcAft>
                <a:spcPct val="0"/>
              </a:spcAft>
              <a:buSzPts val="1100"/>
              <a:buFont typeface="Arial" panose="020B0604020202020204" pitchFamily="34" charset="0"/>
              <a:buNone/>
            </a:pPr>
            <a:r>
              <a:rPr lang="ru-RU" altLang="ru-RU" dirty="0" err="1"/>
              <a:t>Бұл</a:t>
            </a:r>
            <a:r>
              <a:rPr lang="ru-RU" altLang="ru-RU" dirty="0"/>
              <a:t> </a:t>
            </a:r>
            <a:r>
              <a:rPr lang="ru-RU" altLang="ru-RU" dirty="0" err="1"/>
              <a:t>реакцияда</a:t>
            </a:r>
            <a:r>
              <a:rPr lang="ru-RU" altLang="ru-RU" dirty="0"/>
              <a:t> </a:t>
            </a:r>
            <a:r>
              <a:rPr lang="ru-RU" altLang="ru-RU" dirty="0" err="1"/>
              <a:t>нуклеофилді</a:t>
            </a:r>
            <a:r>
              <a:rPr lang="ru-RU" altLang="ru-RU" dirty="0"/>
              <a:t> реагент ОН⁻ </a:t>
            </a:r>
            <a:r>
              <a:rPr lang="ru-RU" altLang="ru-RU" dirty="0" err="1"/>
              <a:t>оң</a:t>
            </a:r>
            <a:r>
              <a:rPr lang="ru-RU" altLang="ru-RU" dirty="0"/>
              <a:t> </a:t>
            </a:r>
            <a:r>
              <a:rPr lang="ru-RU" altLang="ru-RU" dirty="0" err="1"/>
              <a:t>зарядталған</a:t>
            </a:r>
            <a:r>
              <a:rPr lang="ru-RU" altLang="ru-RU" dirty="0"/>
              <a:t> </a:t>
            </a:r>
            <a:r>
              <a:rPr lang="ru-RU" altLang="ru-RU" dirty="0" err="1"/>
              <a:t>көміртек</a:t>
            </a:r>
            <a:r>
              <a:rPr lang="ru-RU" altLang="ru-RU" dirty="0"/>
              <a:t> </a:t>
            </a:r>
            <a:r>
              <a:rPr lang="ru-RU" altLang="ru-RU" dirty="0" err="1"/>
              <a:t>атомына</a:t>
            </a:r>
            <a:r>
              <a:rPr lang="ru-RU" altLang="ru-RU" dirty="0"/>
              <a:t> </a:t>
            </a:r>
            <a:r>
              <a:rPr lang="ru-RU" altLang="ru-RU" dirty="0" err="1"/>
              <a:t>бағытталады</a:t>
            </a:r>
            <a:r>
              <a:rPr lang="ru-RU" altLang="ru-RU" dirty="0"/>
              <a:t>. </a:t>
            </a:r>
            <a:r>
              <a:rPr lang="ru-RU" altLang="ru-RU" dirty="0" err="1"/>
              <a:t>Сөйтіп</a:t>
            </a:r>
            <a:r>
              <a:rPr lang="ru-RU" altLang="ru-RU" dirty="0"/>
              <a:t>, </a:t>
            </a:r>
            <a:r>
              <a:rPr lang="ru-RU" altLang="ru-RU" dirty="0" err="1"/>
              <a:t>ауыспалы</a:t>
            </a:r>
            <a:r>
              <a:rPr lang="ru-RU" altLang="ru-RU" dirty="0"/>
              <a:t> комплекс </a:t>
            </a:r>
            <a:r>
              <a:rPr lang="ru-RU" altLang="ru-RU" dirty="0" err="1"/>
              <a:t>пайда</a:t>
            </a:r>
            <a:r>
              <a:rPr lang="ru-RU" altLang="ru-RU" dirty="0"/>
              <a:t> </a:t>
            </a:r>
            <a:r>
              <a:rPr lang="ru-RU" altLang="ru-RU" dirty="0" err="1"/>
              <a:t>болады</a:t>
            </a:r>
            <a:r>
              <a:rPr lang="ru-RU" altLang="ru-RU" dirty="0"/>
              <a:t>.</a:t>
            </a:r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altLang="ru-RU" dirty="0"/>
          </a:p>
          <a:p>
            <a:pPr marL="0" indent="0" algn="just">
              <a:spcBef>
                <a:spcPct val="0"/>
              </a:spcBef>
              <a:spcAft>
                <a:spcPct val="0"/>
              </a:spcAft>
              <a:buSzPts val="1100"/>
              <a:buFont typeface="Arial" panose="020B0604020202020204" pitchFamily="34" charset="0"/>
              <a:buNone/>
            </a:pPr>
            <a:r>
              <a:rPr lang="ru-RU" altLang="ru-RU" dirty="0" err="1"/>
              <a:t>Ауыспалы</a:t>
            </a:r>
            <a:r>
              <a:rPr lang="ru-RU" altLang="ru-RU" dirty="0"/>
              <a:t> </a:t>
            </a:r>
            <a:r>
              <a:rPr lang="ru-RU" altLang="ru-RU" dirty="0" err="1"/>
              <a:t>комплексте</a:t>
            </a:r>
            <a:r>
              <a:rPr lang="ru-RU" altLang="ru-RU" dirty="0"/>
              <a:t> </a:t>
            </a:r>
            <a:r>
              <a:rPr lang="ru-RU" altLang="ru-RU" dirty="0" err="1"/>
              <a:t>бір</a:t>
            </a:r>
            <a:r>
              <a:rPr lang="ru-RU" altLang="ru-RU" dirty="0"/>
              <a:t> </a:t>
            </a:r>
            <a:r>
              <a:rPr lang="ru-RU" altLang="ru-RU" dirty="0" err="1"/>
              <a:t>мезгілде</a:t>
            </a:r>
            <a:r>
              <a:rPr lang="ru-RU" altLang="ru-RU" dirty="0"/>
              <a:t> ОН⁻ </a:t>
            </a:r>
            <a:r>
              <a:rPr lang="ru-RU" altLang="ru-RU" dirty="0" err="1"/>
              <a:t>топшасының</a:t>
            </a:r>
            <a:r>
              <a:rPr lang="ru-RU" altLang="ru-RU" dirty="0"/>
              <a:t> </a:t>
            </a:r>
            <a:r>
              <a:rPr lang="ru-RU" altLang="ru-RU" dirty="0" err="1"/>
              <a:t>қосылуы</a:t>
            </a:r>
            <a:r>
              <a:rPr lang="ru-RU" altLang="ru-RU" dirty="0"/>
              <a:t> ж/е </a:t>
            </a:r>
            <a:r>
              <a:rPr lang="ru-RU" altLang="ru-RU" dirty="0" err="1"/>
              <a:t>Hal-нің</a:t>
            </a:r>
            <a:r>
              <a:rPr lang="ru-RU" altLang="ru-RU" dirty="0"/>
              <a:t> </a:t>
            </a:r>
            <a:r>
              <a:rPr lang="ru-RU" altLang="ru-RU" dirty="0" err="1"/>
              <a:t>үзілуі</a:t>
            </a:r>
            <a:r>
              <a:rPr lang="ru-RU" altLang="ru-RU" dirty="0"/>
              <a:t> </a:t>
            </a:r>
            <a:r>
              <a:rPr lang="ru-RU" altLang="ru-RU" dirty="0" err="1"/>
              <a:t>жүреді</a:t>
            </a:r>
            <a:r>
              <a:rPr lang="ru-RU" altLang="ru-RU" dirty="0"/>
              <a:t>, </a:t>
            </a:r>
            <a:r>
              <a:rPr lang="ru-RU" altLang="ru-RU" dirty="0" err="1"/>
              <a:t>яғни</a:t>
            </a:r>
            <a:r>
              <a:rPr lang="ru-RU" altLang="ru-RU" dirty="0"/>
              <a:t> </a:t>
            </a:r>
            <a:r>
              <a:rPr lang="ru-RU" altLang="ru-RU" dirty="0" err="1"/>
              <a:t>бұрынғы</a:t>
            </a:r>
            <a:r>
              <a:rPr lang="ru-RU" altLang="ru-RU" dirty="0"/>
              <a:t> </a:t>
            </a:r>
            <a:r>
              <a:rPr lang="ru-RU" altLang="ru-RU" dirty="0" err="1"/>
              <a:t>ковалентті</a:t>
            </a:r>
            <a:r>
              <a:rPr lang="ru-RU" altLang="ru-RU" dirty="0"/>
              <a:t> </a:t>
            </a:r>
            <a:r>
              <a:rPr lang="ru-RU" altLang="ru-RU" dirty="0" err="1"/>
              <a:t>байланыс</a:t>
            </a:r>
            <a:r>
              <a:rPr lang="ru-RU" altLang="ru-RU" dirty="0"/>
              <a:t> </a:t>
            </a:r>
            <a:r>
              <a:rPr lang="ru-RU" altLang="ru-RU" dirty="0" err="1"/>
              <a:t>үзіліп</a:t>
            </a:r>
            <a:r>
              <a:rPr lang="ru-RU" altLang="ru-RU" dirty="0"/>
              <a:t>, </a:t>
            </a:r>
            <a:r>
              <a:rPr lang="ru-RU" altLang="ru-RU" dirty="0" err="1"/>
              <a:t>жаңа</a:t>
            </a:r>
            <a:r>
              <a:rPr lang="ru-RU" altLang="ru-RU" dirty="0"/>
              <a:t> </a:t>
            </a:r>
            <a:r>
              <a:rPr lang="ru-RU" altLang="ru-RU" dirty="0" err="1"/>
              <a:t>ковалентті</a:t>
            </a:r>
            <a:r>
              <a:rPr lang="ru-RU" altLang="ru-RU" dirty="0"/>
              <a:t> </a:t>
            </a:r>
            <a:r>
              <a:rPr lang="ru-RU" altLang="ru-RU" dirty="0" err="1"/>
              <a:t>байланыс</a:t>
            </a:r>
            <a:r>
              <a:rPr lang="ru-RU" altLang="ru-RU" dirty="0"/>
              <a:t> </a:t>
            </a:r>
            <a:r>
              <a:rPr lang="ru-RU" altLang="ru-RU" dirty="0" err="1"/>
              <a:t>п.б</a:t>
            </a:r>
            <a:r>
              <a:rPr lang="ru-RU" altLang="ru-RU" dirty="0"/>
              <a:t>. ОН⁻ </a:t>
            </a:r>
            <a:r>
              <a:rPr lang="ru-RU" altLang="ru-RU" dirty="0" err="1"/>
              <a:t>топшасы</a:t>
            </a:r>
            <a:r>
              <a:rPr lang="ru-RU" altLang="ru-RU" dirty="0"/>
              <a:t> </a:t>
            </a:r>
            <a:r>
              <a:rPr lang="ru-RU" altLang="ru-RU" dirty="0" err="1"/>
              <a:t>галогеналканның</a:t>
            </a:r>
            <a:r>
              <a:rPr lang="ru-RU" altLang="ru-RU" dirty="0"/>
              <a:t> </a:t>
            </a:r>
            <a:r>
              <a:rPr lang="ru-RU" altLang="ru-RU" dirty="0" err="1"/>
              <a:t>молекуласымен</a:t>
            </a:r>
            <a:r>
              <a:rPr lang="ru-RU" altLang="ru-RU" dirty="0"/>
              <a:t> </a:t>
            </a:r>
            <a:r>
              <a:rPr lang="ru-RU" altLang="ru-RU" dirty="0" err="1"/>
              <a:t>Hal-ге</a:t>
            </a:r>
            <a:r>
              <a:rPr lang="ru-RU" altLang="ru-RU" dirty="0"/>
              <a:t> </a:t>
            </a:r>
            <a:r>
              <a:rPr lang="ru-RU" altLang="ru-RU" dirty="0" err="1"/>
              <a:t>қарсы</a:t>
            </a:r>
            <a:r>
              <a:rPr lang="ru-RU" altLang="ru-RU" dirty="0"/>
              <a:t> </a:t>
            </a:r>
            <a:r>
              <a:rPr lang="ru-RU" altLang="ru-RU" dirty="0" err="1"/>
              <a:t>беттен</a:t>
            </a:r>
            <a:r>
              <a:rPr lang="ru-RU" altLang="ru-RU" dirty="0"/>
              <a:t> </a:t>
            </a:r>
            <a:r>
              <a:rPr lang="ru-RU" altLang="ru-RU" dirty="0" err="1"/>
              <a:t>соқтығысады</a:t>
            </a:r>
            <a:r>
              <a:rPr lang="ru-RU" altLang="ru-RU" dirty="0"/>
              <a:t>. </a:t>
            </a:r>
            <a:r>
              <a:rPr lang="ru-RU" altLang="ru-RU" dirty="0" err="1"/>
              <a:t>Нәтижесінде</a:t>
            </a:r>
            <a:r>
              <a:rPr lang="ru-RU" altLang="ru-RU" dirty="0"/>
              <a:t> тек </a:t>
            </a:r>
            <a:r>
              <a:rPr lang="ru-RU" altLang="ru-RU" dirty="0" err="1"/>
              <a:t>бір</a:t>
            </a:r>
            <a:r>
              <a:rPr lang="ru-RU" altLang="ru-RU" dirty="0"/>
              <a:t> стереоизомер </a:t>
            </a:r>
            <a:r>
              <a:rPr lang="ru-RU" altLang="ru-RU" dirty="0" err="1"/>
              <a:t>түзіледі</a:t>
            </a:r>
            <a:r>
              <a:rPr lang="ru-RU" altLang="ru-RU" dirty="0"/>
              <a:t>, </a:t>
            </a:r>
            <a:r>
              <a:rPr lang="ru-RU" altLang="ru-RU" dirty="0" err="1"/>
              <a:t>оның</a:t>
            </a:r>
            <a:r>
              <a:rPr lang="ru-RU" altLang="ru-RU" dirty="0"/>
              <a:t> </a:t>
            </a:r>
            <a:r>
              <a:rPr lang="ru-RU" altLang="ru-RU" dirty="0" err="1"/>
              <a:t>конфигурациясы</a:t>
            </a:r>
            <a:r>
              <a:rPr lang="ru-RU" altLang="ru-RU" dirty="0"/>
              <a:t> </a:t>
            </a:r>
            <a:r>
              <a:rPr lang="ru-RU" altLang="ru-RU" dirty="0" err="1"/>
              <a:t>RHal-ның</a:t>
            </a:r>
            <a:r>
              <a:rPr lang="ru-RU" altLang="ru-RU" dirty="0"/>
              <a:t> </a:t>
            </a:r>
            <a:r>
              <a:rPr lang="ru-RU" altLang="ru-RU" dirty="0" err="1"/>
              <a:t>конфигурациясына</a:t>
            </a:r>
            <a:r>
              <a:rPr lang="ru-RU" altLang="ru-RU" dirty="0"/>
              <a:t> </a:t>
            </a:r>
            <a:r>
              <a:rPr lang="ru-RU" altLang="ru-RU" dirty="0" err="1"/>
              <a:t>қарама-қарсы</a:t>
            </a:r>
            <a:r>
              <a:rPr lang="ru-RU" altLang="ru-RU" dirty="0"/>
              <a:t> </a:t>
            </a:r>
            <a:r>
              <a:rPr lang="ru-RU" altLang="ru-RU" dirty="0" err="1"/>
              <a:t>формада</a:t>
            </a:r>
            <a:r>
              <a:rPr lang="ru-RU" altLang="ru-RU" dirty="0"/>
              <a:t> </a:t>
            </a:r>
            <a:r>
              <a:rPr lang="ru-RU" altLang="ru-RU" dirty="0" err="1"/>
              <a:t>болады</a:t>
            </a:r>
            <a:r>
              <a:rPr lang="ru-RU" altLang="ru-RU" dirty="0"/>
              <a:t> (</a:t>
            </a:r>
            <a:r>
              <a:rPr lang="ru-RU" altLang="ru-RU" b="1" i="1" dirty="0" err="1">
                <a:solidFill>
                  <a:srgbClr val="134F5C"/>
                </a:solidFill>
              </a:rPr>
              <a:t>Вальденовское</a:t>
            </a:r>
            <a:r>
              <a:rPr lang="ru-RU" altLang="ru-RU" b="1" i="1" dirty="0">
                <a:solidFill>
                  <a:srgbClr val="134F5C"/>
                </a:solidFill>
              </a:rPr>
              <a:t> обращение</a:t>
            </a:r>
            <a:r>
              <a:rPr lang="ru-RU" altLang="ru-RU" dirty="0"/>
              <a:t>).</a:t>
            </a:r>
          </a:p>
          <a:p>
            <a:pPr marL="0" indent="0">
              <a:spcBef>
                <a:spcPct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altLang="ru-RU" sz="1500" dirty="0"/>
          </a:p>
        </p:txBody>
      </p:sp>
      <p:pic>
        <p:nvPicPr>
          <p:cNvPr id="22532" name="Google Shape;108;p21">
            <a:extLst>
              <a:ext uri="{FF2B5EF4-FFF2-40B4-BE49-F238E27FC236}">
                <a16:creationId xmlns:a16="http://schemas.microsoft.com/office/drawing/2014/main" id="{8E1F34C1-C2D9-DEBB-15FF-1B95246B860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52"/>
          <a:stretch>
            <a:fillRect/>
          </a:stretch>
        </p:blipFill>
        <p:spPr bwMode="auto">
          <a:xfrm>
            <a:off x="207963" y="433388"/>
            <a:ext cx="4821237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Google Shape;109;p21">
            <a:extLst>
              <a:ext uri="{FF2B5EF4-FFF2-40B4-BE49-F238E27FC236}">
                <a16:creationId xmlns:a16="http://schemas.microsoft.com/office/drawing/2014/main" id="{3673EF22-66CB-CB43-913B-CBE6BA041D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09888"/>
            <a:ext cx="703897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05F69B1-DDC2-EE45-449B-08D10E0E1675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91CC41A0-901A-47F5-AF32-3009BDB64D03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1042</Words>
  <Application>Microsoft Office PowerPoint</Application>
  <PresentationFormat>Экран (16:9)</PresentationFormat>
  <Paragraphs>146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YS Text</vt:lpstr>
      <vt:lpstr>Simple Light</vt:lpstr>
      <vt:lpstr>Алкилгалогенидтер. Қаныққан көміртек атомы бойынша  нуклеофилді орынбасу реакциялар (SN1 және SN2).  Элиминирлеу  реакциялары (Е1 және Е2).</vt:lpstr>
      <vt:lpstr>Алкилгалогенидтер (галогеналкандар) RНаl</vt:lpstr>
      <vt:lpstr>Презентация PowerPoint</vt:lpstr>
      <vt:lpstr>Галогеналкандарды алу</vt:lpstr>
      <vt:lpstr>Презентация PowerPoint</vt:lpstr>
      <vt:lpstr>Молекулада  электротерістігі жоғары Hal-нің болуы электрон тығыздығының ығусуына алып келеді, яғни  Hal теріс индукциялық эффект көрсетеді (-I). Нәтижесінде атомдарда эффективті зарядтар пайда болады  екі реакциондық орталық :</vt:lpstr>
      <vt:lpstr>Галогеналкандардағы нуклеофилді орынбасу реакциялары</vt:lpstr>
      <vt:lpstr>Презентация PowerPoint</vt:lpstr>
      <vt:lpstr>Бимолекулярлы нуклеофилді орынбасу SN2</vt:lpstr>
      <vt:lpstr>Бимолекулярлы нуклеофилді орынбасу SN2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SN және Е  реакциялардың бәсекелесуі</vt:lpstr>
      <vt:lpstr>Презентация PowerPoint</vt:lpstr>
      <vt:lpstr>SN және Е  реакциялардың бәсекелесуі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12  Алкилгалогенидтер. Элиминирлену реакциялары.  Е1 және Е2 элиминирлену реакциялардың механизмдері. Элиминирлену бағыты: Зайцев және Гофман ережелері. Элиминирлену реакциялардың стереохимиясы.  Е2 мен SN2, Е1 мен SN1 үрдістер арасындағы бәсекелес.</dc:title>
  <dc:creator>Администратор</dc:creator>
  <cp:lastModifiedBy>Берганаева Гульзат</cp:lastModifiedBy>
  <cp:revision>33</cp:revision>
  <dcterms:modified xsi:type="dcterms:W3CDTF">2025-09-18T07:02:29Z</dcterms:modified>
</cp:coreProperties>
</file>